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1C4A"/>
        </a:solidFill>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122560">
              <a:alpha val="70000"/>
            </a:srgbClr>
          </a:solidFill>
          <a:ln/>
        </p:spPr>
      </p:sp>
      <p:sp>
        <p:nvSpPr>
          <p:cNvPr id="3" name="Shape 1"/>
          <p:cNvSpPr/>
          <p:nvPr/>
        </p:nvSpPr>
        <p:spPr>
          <a:xfrm>
            <a:off x="0" y="4892040"/>
            <a:ext cx="9144000" cy="251460"/>
          </a:xfrm>
          <a:prstGeom prst="rect">
            <a:avLst/>
          </a:prstGeom>
          <a:solidFill>
            <a:srgbClr val="F27A1A"/>
          </a:solidFill>
          <a:ln/>
        </p:spPr>
      </p:sp>
      <p:pic>
        <p:nvPicPr>
          <p:cNvPr id="4" name="Image 0" descr="/sessions/peaceful-jolly-allen/logos/real/ConnexR-logo-white-transparent.png">    </p:cNvPr>
          <p:cNvPicPr>
            <a:picLocks noChangeAspect="1"/>
          </p:cNvPicPr>
          <p:nvPr/>
        </p:nvPicPr>
        <p:blipFill>
          <a:blip r:embed="rId1"/>
          <a:stretch>
            <a:fillRect/>
          </a:stretch>
        </p:blipFill>
        <p:spPr>
          <a:xfrm>
            <a:off x="548640" y="274320"/>
            <a:ext cx="2377440" cy="658368"/>
          </a:xfrm>
          <a:prstGeom prst="rect">
            <a:avLst/>
          </a:prstGeom>
        </p:spPr>
      </p:pic>
      <p:sp>
        <p:nvSpPr>
          <p:cNvPr id="5" name="Text 2"/>
          <p:cNvSpPr/>
          <p:nvPr/>
        </p:nvSpPr>
        <p:spPr>
          <a:xfrm>
            <a:off x="548640" y="1097280"/>
            <a:ext cx="7772400" cy="1645920"/>
          </a:xfrm>
          <a:prstGeom prst="rect">
            <a:avLst/>
          </a:prstGeom>
          <a:noFill/>
          <a:ln/>
        </p:spPr>
        <p:txBody>
          <a:bodyPr wrap="square" lIns="0" tIns="0" rIns="0" bIns="0" rtlCol="0" anchor="ctr"/>
          <a:lstStyle/>
          <a:p>
            <a:pPr indent="0" marL="0">
              <a:lnSpc>
                <a:spcPct val="110000"/>
              </a:lnSpc>
              <a:buNone/>
            </a:pPr>
            <a:r>
              <a:rPr lang="en-US" sz="3600" b="1" dirty="0">
                <a:solidFill>
                  <a:srgbClr val="FFFFFF"/>
                </a:solidFill>
                <a:latin typeface="Arial Black" pitchFamily="34" charset="0"/>
                <a:ea typeface="Arial Black" pitchFamily="34" charset="-122"/>
                <a:cs typeface="Arial Black" pitchFamily="34" charset="-120"/>
              </a:rPr>
              <a:t>EdTech</a:t>
            </a:r>
            <a:endParaRPr lang="en-US" sz="3600" dirty="0"/>
          </a:p>
          <a:p>
            <a:pPr indent="0" marL="0">
              <a:lnSpc>
                <a:spcPct val="110000"/>
              </a:lnSpc>
              <a:buNone/>
            </a:pPr>
            <a:r>
              <a:rPr lang="en-US" sz="3600" b="1" dirty="0">
                <a:solidFill>
                  <a:srgbClr val="F27A1A"/>
                </a:solidFill>
                <a:latin typeface="Arial Black" pitchFamily="34" charset="0"/>
                <a:ea typeface="Arial Black" pitchFamily="34" charset="-122"/>
                <a:cs typeface="Arial Black" pitchFamily="34" charset="-120"/>
              </a:rPr>
              <a:t>Intelligent Student Success Solutions</a:t>
            </a:r>
            <a:endParaRPr lang="en-US" sz="3600" dirty="0"/>
          </a:p>
        </p:txBody>
      </p:sp>
      <p:sp>
        <p:nvSpPr>
          <p:cNvPr id="6" name="Shape 3"/>
          <p:cNvSpPr/>
          <p:nvPr/>
        </p:nvSpPr>
        <p:spPr>
          <a:xfrm>
            <a:off x="548640" y="2926080"/>
            <a:ext cx="4114800" cy="365760"/>
          </a:xfrm>
          <a:prstGeom prst="rect">
            <a:avLst/>
          </a:prstGeom>
          <a:solidFill>
            <a:srgbClr val="122560"/>
          </a:solidFill>
          <a:ln/>
        </p:spPr>
      </p:sp>
      <p:sp>
        <p:nvSpPr>
          <p:cNvPr id="7" name="Text 4"/>
          <p:cNvSpPr/>
          <p:nvPr/>
        </p:nvSpPr>
        <p:spPr>
          <a:xfrm>
            <a:off x="548640" y="2926080"/>
            <a:ext cx="4114800" cy="365760"/>
          </a:xfrm>
          <a:prstGeom prst="rect">
            <a:avLst/>
          </a:prstGeom>
          <a:noFill/>
          <a:ln/>
        </p:spPr>
        <p:txBody>
          <a:bodyPr wrap="square" rtlCol="0" anchor="ctr"/>
          <a:lstStyle/>
          <a:p>
            <a:pPr algn="ctr" indent="0" marL="0">
              <a:buNone/>
            </a:pPr>
            <a:r>
              <a:rPr lang="en-US" sz="1000" b="1" spc="200" kern="0" dirty="0">
                <a:solidFill>
                  <a:srgbClr val="A0B4D4"/>
                </a:solidFill>
                <a:latin typeface="Calibri" pitchFamily="34" charset="0"/>
                <a:ea typeface="Calibri" pitchFamily="34" charset="-122"/>
                <a:cs typeface="Calibri" pitchFamily="34" charset="-120"/>
              </a:rPr>
              <a:t>EDTECH CAPABILITIES</a:t>
            </a:r>
            <a:endParaRPr lang="en-US" sz="1000" dirty="0"/>
          </a:p>
        </p:txBody>
      </p:sp>
      <p:sp>
        <p:nvSpPr>
          <p:cNvPr id="8" name="Text 5"/>
          <p:cNvSpPr/>
          <p:nvPr/>
        </p:nvSpPr>
        <p:spPr>
          <a:xfrm>
            <a:off x="548640" y="3429000"/>
            <a:ext cx="5029200" cy="365760"/>
          </a:xfrm>
          <a:prstGeom prst="rect">
            <a:avLst/>
          </a:prstGeom>
          <a:noFill/>
          <a:ln/>
        </p:spPr>
        <p:txBody>
          <a:bodyPr wrap="square" lIns="0" tIns="0" rIns="0" bIns="0" rtlCol="0" anchor="ctr"/>
          <a:lstStyle/>
          <a:p>
            <a:pPr indent="0" marL="0">
              <a:buNone/>
            </a:pPr>
            <a:r>
              <a:rPr lang="en-US" sz="1400" i="1" dirty="0">
                <a:solidFill>
                  <a:srgbClr val="C0CBE0"/>
                </a:solidFill>
                <a:latin typeface="Calibri" pitchFamily="34" charset="0"/>
                <a:ea typeface="Calibri" pitchFamily="34" charset="-122"/>
                <a:cs typeface="Calibri" pitchFamily="34" charset="-120"/>
              </a:rPr>
              <a:t>Scalable Platforms for Modern Education</a:t>
            </a:r>
            <a:endParaRPr lang="en-US" sz="1400" dirty="0"/>
          </a:p>
        </p:txBody>
      </p:sp>
      <p:sp>
        <p:nvSpPr>
          <p:cNvPr id="9" name="Shape 6"/>
          <p:cNvSpPr/>
          <p:nvPr/>
        </p:nvSpPr>
        <p:spPr>
          <a:xfrm>
            <a:off x="6583680" y="411480"/>
            <a:ext cx="2194560" cy="411480"/>
          </a:xfrm>
          <a:prstGeom prst="rect">
            <a:avLst/>
          </a:prstGeom>
          <a:solidFill>
            <a:srgbClr val="F27A1A"/>
          </a:solidFill>
          <a:ln/>
        </p:spPr>
      </p:sp>
      <p:sp>
        <p:nvSpPr>
          <p:cNvPr id="10" name="Text 7"/>
          <p:cNvSpPr/>
          <p:nvPr/>
        </p:nvSpPr>
        <p:spPr>
          <a:xfrm>
            <a:off x="6583680" y="411480"/>
            <a:ext cx="2194560" cy="411480"/>
          </a:xfrm>
          <a:prstGeom prst="rect">
            <a:avLst/>
          </a:prstGeom>
          <a:noFill/>
          <a:ln/>
        </p:spPr>
        <p:txBody>
          <a:bodyPr wrap="square" rtlCol="0" anchor="ctr"/>
          <a:lstStyle/>
          <a:p>
            <a:pPr algn="ctr" indent="0" marL="0">
              <a:buNone/>
            </a:pPr>
            <a:r>
              <a:rPr lang="en-US" sz="900" b="1" spc="200" kern="0" dirty="0">
                <a:solidFill>
                  <a:srgbClr val="FFFFFF"/>
                </a:solidFill>
                <a:latin typeface="Calibri" pitchFamily="34" charset="0"/>
                <a:ea typeface="Calibri" pitchFamily="34" charset="-122"/>
                <a:cs typeface="Calibri" pitchFamily="34" charset="-120"/>
              </a:rPr>
              <a:t>CASE STUDIES</a:t>
            </a:r>
            <a:endParaRPr lang="en-US" sz="900" dirty="0"/>
          </a:p>
        </p:txBody>
      </p:sp>
      <p:sp>
        <p:nvSpPr>
          <p:cNvPr id="11" name="Text 8"/>
          <p:cNvSpPr/>
          <p:nvPr/>
        </p:nvSpPr>
        <p:spPr>
          <a:xfrm>
            <a:off x="0" y="4892040"/>
            <a:ext cx="9144000" cy="251460"/>
          </a:xfrm>
          <a:prstGeom prst="rect">
            <a:avLst/>
          </a:prstGeom>
          <a:noFill/>
          <a:ln/>
        </p:spPr>
        <p:txBody>
          <a:bodyPr wrap="square"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www.connexr.com  |  info@connexr.com  |  469-927-3307</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228600"/>
            <a:ext cx="3657600" cy="274320"/>
          </a:xfrm>
          <a:prstGeom prst="rect">
            <a:avLst/>
          </a:prstGeom>
          <a:noFill/>
          <a:ln/>
        </p:spPr>
        <p:txBody>
          <a:bodyPr wrap="square" lIns="0" tIns="0" rIns="0" bIns="0" rtlCol="0" anchor="ctr"/>
          <a:lstStyle/>
          <a:p>
            <a:pPr indent="0" marL="0">
              <a:buNone/>
            </a:pPr>
            <a:r>
              <a:rPr lang="en-US" sz="1000" b="1" spc="300" kern="0" dirty="0">
                <a:solidFill>
                  <a:srgbClr val="F27A1A"/>
                </a:solidFill>
                <a:latin typeface="Calibri" pitchFamily="34" charset="0"/>
                <a:ea typeface="Calibri" pitchFamily="34" charset="-122"/>
                <a:cs typeface="Calibri" pitchFamily="34" charset="-120"/>
              </a:rPr>
              <a:t>ENGAGEMENT OVERVIEW</a:t>
            </a:r>
            <a:endParaRPr lang="en-US" sz="1000" dirty="0"/>
          </a:p>
        </p:txBody>
      </p:sp>
      <p:sp>
        <p:nvSpPr>
          <p:cNvPr id="4" name="Text 2"/>
          <p:cNvSpPr/>
          <p:nvPr/>
        </p:nvSpPr>
        <p:spPr>
          <a:xfrm>
            <a:off x="548640" y="548640"/>
            <a:ext cx="7772400" cy="457200"/>
          </a:xfrm>
          <a:prstGeom prst="rect">
            <a:avLst/>
          </a:prstGeom>
          <a:noFill/>
          <a:ln/>
        </p:spPr>
        <p:txBody>
          <a:bodyPr wrap="square" lIns="0" tIns="0" rIns="0" bIns="0" rtlCol="0" anchor="ctr"/>
          <a:lstStyle/>
          <a:p>
            <a:pPr indent="0" marL="0">
              <a:buNone/>
            </a:pPr>
            <a:r>
              <a:rPr lang="en-US" sz="2400" b="1" dirty="0">
                <a:solidFill>
                  <a:srgbClr val="122560"/>
                </a:solidFill>
                <a:latin typeface="Arial Black" pitchFamily="34" charset="0"/>
                <a:ea typeface="Arial Black" pitchFamily="34" charset="-122"/>
                <a:cs typeface="Arial Black" pitchFamily="34" charset="-120"/>
              </a:rPr>
              <a:t>EdTech Transformation</a:t>
            </a:r>
            <a:endParaRPr lang="en-US" sz="2400" dirty="0"/>
          </a:p>
        </p:txBody>
      </p:sp>
      <p:sp>
        <p:nvSpPr>
          <p:cNvPr id="5" name="Shape 3"/>
          <p:cNvSpPr/>
          <p:nvPr/>
        </p:nvSpPr>
        <p:spPr>
          <a:xfrm>
            <a:off x="457200" y="1188720"/>
            <a:ext cx="4754880" cy="228600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457200" y="1188720"/>
            <a:ext cx="54864" cy="2286000"/>
          </a:xfrm>
          <a:prstGeom prst="rect">
            <a:avLst/>
          </a:prstGeom>
          <a:solidFill>
            <a:srgbClr val="F27A1A"/>
          </a:solidFill>
          <a:ln/>
        </p:spPr>
      </p:sp>
      <p:sp>
        <p:nvSpPr>
          <p:cNvPr id="7" name="Text 5"/>
          <p:cNvSpPr/>
          <p:nvPr/>
        </p:nvSpPr>
        <p:spPr>
          <a:xfrm>
            <a:off x="731520" y="1280160"/>
            <a:ext cx="41148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THE CHALLENGE</a:t>
            </a:r>
            <a:endParaRPr lang="en-US" sz="1000" dirty="0"/>
          </a:p>
        </p:txBody>
      </p:sp>
      <p:sp>
        <p:nvSpPr>
          <p:cNvPr id="8" name="Text 6"/>
          <p:cNvSpPr/>
          <p:nvPr/>
        </p:nvSpPr>
        <p:spPr>
          <a:xfrm>
            <a:off x="731520" y="1600200"/>
            <a:ext cx="4297680" cy="1737360"/>
          </a:xfrm>
          <a:prstGeom prst="rect">
            <a:avLst/>
          </a:prstGeom>
          <a:noFill/>
          <a:ln/>
        </p:spPr>
        <p:txBody>
          <a:bodyPr wrap="square" lIns="0" tIns="0" rIns="0" bIns="0" rtlCol="0" anchor="ctr"/>
          <a:lstStyle/>
          <a:p>
            <a:pPr indent="0" marL="0">
              <a:lnSpc>
                <a:spcPct val="130000"/>
              </a:lnSpc>
              <a:buNone/>
            </a:pPr>
            <a:r>
              <a:rPr lang="en-US" sz="1050" dirty="0">
                <a:solidFill>
                  <a:srgbClr val="2D3748"/>
                </a:solidFill>
                <a:latin typeface="Calibri" pitchFamily="34" charset="0"/>
                <a:ea typeface="Calibri" pitchFamily="34" charset="-122"/>
                <a:cs typeface="Calibri" pitchFamily="34" charset="-120"/>
              </a:rPr>
              <a:t>Education institutions struggle with academic data fragmented across learning management systems, student information systems, advising tools, and engagement platforms. Advisors lack a unified view of student risk and are forced to act only after academic failure has already occurred. Manual outreach workflows cannot scale across growing student populations, and instructors face overwhelming volumes of repetitive questions while feedback cycles remain too slow to keep learners on track. These challenges compound across multi-campus systems serving hundreds of thousands of students.</a:t>
            </a:r>
            <a:endParaRPr lang="en-US" sz="1050" dirty="0"/>
          </a:p>
        </p:txBody>
      </p:sp>
      <p:sp>
        <p:nvSpPr>
          <p:cNvPr id="9" name="Shape 7"/>
          <p:cNvSpPr/>
          <p:nvPr/>
        </p:nvSpPr>
        <p:spPr>
          <a:xfrm>
            <a:off x="5394960" y="1188720"/>
            <a:ext cx="3383280" cy="228600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0" name="Shape 8"/>
          <p:cNvSpPr/>
          <p:nvPr/>
        </p:nvSpPr>
        <p:spPr>
          <a:xfrm>
            <a:off x="5394960" y="1188720"/>
            <a:ext cx="54864" cy="2286000"/>
          </a:xfrm>
          <a:prstGeom prst="rect">
            <a:avLst/>
          </a:prstGeom>
          <a:solidFill>
            <a:srgbClr val="122560"/>
          </a:solidFill>
          <a:ln/>
        </p:spPr>
      </p:sp>
      <p:sp>
        <p:nvSpPr>
          <p:cNvPr id="11" name="Text 9"/>
          <p:cNvSpPr/>
          <p:nvPr/>
        </p:nvSpPr>
        <p:spPr>
          <a:xfrm>
            <a:off x="5669280" y="1280160"/>
            <a:ext cx="292608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PLATFORM &amp; CAPABILITIES</a:t>
            </a:r>
            <a:endParaRPr lang="en-US" sz="1000" dirty="0"/>
          </a:p>
        </p:txBody>
      </p:sp>
      <p:sp>
        <p:nvSpPr>
          <p:cNvPr id="12" name="Shape 10"/>
          <p:cNvSpPr/>
          <p:nvPr/>
        </p:nvSpPr>
        <p:spPr>
          <a:xfrm>
            <a:off x="5669280" y="1645920"/>
            <a:ext cx="960120" cy="237744"/>
          </a:xfrm>
          <a:prstGeom prst="rect">
            <a:avLst/>
          </a:prstGeom>
          <a:solidFill>
            <a:srgbClr val="122560"/>
          </a:solidFill>
          <a:ln/>
        </p:spPr>
      </p:sp>
      <p:sp>
        <p:nvSpPr>
          <p:cNvPr id="13" name="Text 11"/>
          <p:cNvSpPr/>
          <p:nvPr/>
        </p:nvSpPr>
        <p:spPr>
          <a:xfrm>
            <a:off x="5669280"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Adaptive Learning</a:t>
            </a:r>
            <a:endParaRPr lang="en-US" sz="700" dirty="0"/>
          </a:p>
        </p:txBody>
      </p:sp>
      <p:sp>
        <p:nvSpPr>
          <p:cNvPr id="14" name="Shape 12"/>
          <p:cNvSpPr/>
          <p:nvPr/>
        </p:nvSpPr>
        <p:spPr>
          <a:xfrm>
            <a:off x="6702552" y="1645920"/>
            <a:ext cx="960120" cy="237744"/>
          </a:xfrm>
          <a:prstGeom prst="rect">
            <a:avLst/>
          </a:prstGeom>
          <a:solidFill>
            <a:srgbClr val="122560"/>
          </a:solidFill>
          <a:ln/>
        </p:spPr>
      </p:sp>
      <p:sp>
        <p:nvSpPr>
          <p:cNvPr id="15" name="Text 13"/>
          <p:cNvSpPr/>
          <p:nvPr/>
        </p:nvSpPr>
        <p:spPr>
          <a:xfrm>
            <a:off x="6702552"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Predictive Models</a:t>
            </a:r>
            <a:endParaRPr lang="en-US" sz="700" dirty="0"/>
          </a:p>
        </p:txBody>
      </p:sp>
      <p:sp>
        <p:nvSpPr>
          <p:cNvPr id="16" name="Shape 14"/>
          <p:cNvSpPr/>
          <p:nvPr/>
        </p:nvSpPr>
        <p:spPr>
          <a:xfrm>
            <a:off x="7735824" y="1645920"/>
            <a:ext cx="960120" cy="237744"/>
          </a:xfrm>
          <a:prstGeom prst="rect">
            <a:avLst/>
          </a:prstGeom>
          <a:solidFill>
            <a:srgbClr val="122560"/>
          </a:solidFill>
          <a:ln/>
        </p:spPr>
      </p:sp>
      <p:sp>
        <p:nvSpPr>
          <p:cNvPr id="17" name="Text 15"/>
          <p:cNvSpPr/>
          <p:nvPr/>
        </p:nvSpPr>
        <p:spPr>
          <a:xfrm>
            <a:off x="7735824"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LMS Integration</a:t>
            </a:r>
            <a:endParaRPr lang="en-US" sz="700" dirty="0"/>
          </a:p>
        </p:txBody>
      </p:sp>
      <p:sp>
        <p:nvSpPr>
          <p:cNvPr id="18" name="Shape 16"/>
          <p:cNvSpPr/>
          <p:nvPr/>
        </p:nvSpPr>
        <p:spPr>
          <a:xfrm>
            <a:off x="5669280" y="1956816"/>
            <a:ext cx="960120" cy="237744"/>
          </a:xfrm>
          <a:prstGeom prst="rect">
            <a:avLst/>
          </a:prstGeom>
          <a:solidFill>
            <a:srgbClr val="122560"/>
          </a:solidFill>
          <a:ln/>
        </p:spPr>
      </p:sp>
      <p:sp>
        <p:nvSpPr>
          <p:cNvPr id="19" name="Text 17"/>
          <p:cNvSpPr/>
          <p:nvPr/>
        </p:nvSpPr>
        <p:spPr>
          <a:xfrm>
            <a:off x="5669280"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FERPA Compliant</a:t>
            </a:r>
            <a:endParaRPr lang="en-US" sz="700" dirty="0"/>
          </a:p>
        </p:txBody>
      </p:sp>
      <p:sp>
        <p:nvSpPr>
          <p:cNvPr id="20" name="Shape 18"/>
          <p:cNvSpPr/>
          <p:nvPr/>
        </p:nvSpPr>
        <p:spPr>
          <a:xfrm>
            <a:off x="6702552" y="1956816"/>
            <a:ext cx="960120" cy="237744"/>
          </a:xfrm>
          <a:prstGeom prst="rect">
            <a:avLst/>
          </a:prstGeom>
          <a:solidFill>
            <a:srgbClr val="122560"/>
          </a:solidFill>
          <a:ln/>
        </p:spPr>
      </p:sp>
      <p:sp>
        <p:nvSpPr>
          <p:cNvPr id="21" name="Text 19"/>
          <p:cNvSpPr/>
          <p:nvPr/>
        </p:nvSpPr>
        <p:spPr>
          <a:xfrm>
            <a:off x="6702552"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NLP Tutoring</a:t>
            </a:r>
            <a:endParaRPr lang="en-US" sz="700" dirty="0"/>
          </a:p>
        </p:txBody>
      </p:sp>
      <p:sp>
        <p:nvSpPr>
          <p:cNvPr id="22" name="Shape 20"/>
          <p:cNvSpPr/>
          <p:nvPr/>
        </p:nvSpPr>
        <p:spPr>
          <a:xfrm>
            <a:off x="7735824" y="1956816"/>
            <a:ext cx="960120" cy="237744"/>
          </a:xfrm>
          <a:prstGeom prst="rect">
            <a:avLst/>
          </a:prstGeom>
          <a:solidFill>
            <a:srgbClr val="122560"/>
          </a:solidFill>
          <a:ln/>
        </p:spPr>
      </p:sp>
      <p:sp>
        <p:nvSpPr>
          <p:cNvPr id="23" name="Text 21"/>
          <p:cNvSpPr/>
          <p:nvPr/>
        </p:nvSpPr>
        <p:spPr>
          <a:xfrm>
            <a:off x="7735824"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Student Analytics</a:t>
            </a:r>
            <a:endParaRPr lang="en-US" sz="700" dirty="0"/>
          </a:p>
        </p:txBody>
      </p:sp>
      <p:sp>
        <p:nvSpPr>
          <p:cNvPr id="24" name="Shape 22"/>
          <p:cNvSpPr/>
          <p:nvPr/>
        </p:nvSpPr>
        <p:spPr>
          <a:xfrm>
            <a:off x="5669280" y="2267712"/>
            <a:ext cx="960120" cy="237744"/>
          </a:xfrm>
          <a:prstGeom prst="rect">
            <a:avLst/>
          </a:prstGeom>
          <a:solidFill>
            <a:srgbClr val="122560"/>
          </a:solidFill>
          <a:ln/>
        </p:spPr>
      </p:sp>
      <p:sp>
        <p:nvSpPr>
          <p:cNvPr id="25" name="Text 23"/>
          <p:cNvSpPr/>
          <p:nvPr/>
        </p:nvSpPr>
        <p:spPr>
          <a:xfrm>
            <a:off x="5669280"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Assessment Engine</a:t>
            </a:r>
            <a:endParaRPr lang="en-US" sz="700" dirty="0"/>
          </a:p>
        </p:txBody>
      </p:sp>
      <p:sp>
        <p:nvSpPr>
          <p:cNvPr id="26" name="Shape 24"/>
          <p:cNvSpPr/>
          <p:nvPr/>
        </p:nvSpPr>
        <p:spPr>
          <a:xfrm>
            <a:off x="6702552" y="2267712"/>
            <a:ext cx="960120" cy="237744"/>
          </a:xfrm>
          <a:prstGeom prst="rect">
            <a:avLst/>
          </a:prstGeom>
          <a:solidFill>
            <a:srgbClr val="122560"/>
          </a:solidFill>
          <a:ln/>
        </p:spPr>
      </p:sp>
      <p:sp>
        <p:nvSpPr>
          <p:cNvPr id="27" name="Text 25"/>
          <p:cNvSpPr/>
          <p:nvPr/>
        </p:nvSpPr>
        <p:spPr>
          <a:xfrm>
            <a:off x="6702552"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Engagement Data</a:t>
            </a:r>
            <a:endParaRPr lang="en-US" sz="700" dirty="0"/>
          </a:p>
        </p:txBody>
      </p:sp>
      <p:sp>
        <p:nvSpPr>
          <p:cNvPr id="28" name="Shape 26"/>
          <p:cNvSpPr/>
          <p:nvPr/>
        </p:nvSpPr>
        <p:spPr>
          <a:xfrm>
            <a:off x="7735824" y="2267712"/>
            <a:ext cx="960120" cy="237744"/>
          </a:xfrm>
          <a:prstGeom prst="rect">
            <a:avLst/>
          </a:prstGeom>
          <a:solidFill>
            <a:srgbClr val="122560"/>
          </a:solidFill>
          <a:ln/>
        </p:spPr>
      </p:sp>
      <p:sp>
        <p:nvSpPr>
          <p:cNvPr id="29" name="Text 27"/>
          <p:cNvSpPr/>
          <p:nvPr/>
        </p:nvSpPr>
        <p:spPr>
          <a:xfrm>
            <a:off x="7735824"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Cloud Native</a:t>
            </a:r>
            <a:endParaRPr lang="en-US" sz="700" dirty="0"/>
          </a:p>
        </p:txBody>
      </p:sp>
      <p:sp>
        <p:nvSpPr>
          <p:cNvPr id="30" name="Shape 28"/>
          <p:cNvSpPr/>
          <p:nvPr/>
        </p:nvSpPr>
        <p:spPr>
          <a:xfrm>
            <a:off x="0" y="3749040"/>
            <a:ext cx="9144000" cy="36576"/>
          </a:xfrm>
          <a:prstGeom prst="rect">
            <a:avLst/>
          </a:prstGeom>
          <a:solidFill>
            <a:srgbClr val="E8EAF0"/>
          </a:solidFill>
          <a:ln/>
        </p:spPr>
      </p:sp>
      <p:sp>
        <p:nvSpPr>
          <p:cNvPr id="31" name="Text 29"/>
          <p:cNvSpPr/>
          <p:nvPr/>
        </p:nvSpPr>
        <p:spPr>
          <a:xfrm>
            <a:off x="4572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18%</a:t>
            </a:r>
            <a:endParaRPr lang="en-US" sz="2600" dirty="0"/>
          </a:p>
        </p:txBody>
      </p:sp>
      <p:sp>
        <p:nvSpPr>
          <p:cNvPr id="32" name="Text 30"/>
          <p:cNvSpPr/>
          <p:nvPr/>
        </p:nvSpPr>
        <p:spPr>
          <a:xfrm>
            <a:off x="4572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Retention Increase</a:t>
            </a:r>
            <a:endParaRPr lang="en-US" sz="900" dirty="0"/>
          </a:p>
        </p:txBody>
      </p:sp>
      <p:sp>
        <p:nvSpPr>
          <p:cNvPr id="33" name="Text 31"/>
          <p:cNvSpPr/>
          <p:nvPr/>
        </p:nvSpPr>
        <p:spPr>
          <a:xfrm>
            <a:off x="25146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60%</a:t>
            </a:r>
            <a:endParaRPr lang="en-US" sz="2600" dirty="0"/>
          </a:p>
        </p:txBody>
      </p:sp>
      <p:sp>
        <p:nvSpPr>
          <p:cNvPr id="34" name="Text 32"/>
          <p:cNvSpPr/>
          <p:nvPr/>
        </p:nvSpPr>
        <p:spPr>
          <a:xfrm>
            <a:off x="25146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Fewer Support Tickets</a:t>
            </a:r>
            <a:endParaRPr lang="en-US" sz="900" dirty="0"/>
          </a:p>
        </p:txBody>
      </p:sp>
      <p:sp>
        <p:nvSpPr>
          <p:cNvPr id="35" name="Text 33"/>
          <p:cNvSpPr/>
          <p:nvPr/>
        </p:nvSpPr>
        <p:spPr>
          <a:xfrm>
            <a:off x="45720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2x</a:t>
            </a:r>
            <a:endParaRPr lang="en-US" sz="2600" dirty="0"/>
          </a:p>
        </p:txBody>
      </p:sp>
      <p:sp>
        <p:nvSpPr>
          <p:cNvPr id="36" name="Text 34"/>
          <p:cNvSpPr/>
          <p:nvPr/>
        </p:nvSpPr>
        <p:spPr>
          <a:xfrm>
            <a:off x="45720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Learning Speed</a:t>
            </a:r>
            <a:endParaRPr lang="en-US" sz="900" dirty="0"/>
          </a:p>
        </p:txBody>
      </p:sp>
      <p:sp>
        <p:nvSpPr>
          <p:cNvPr id="37" name="Text 35"/>
          <p:cNvSpPr/>
          <p:nvPr/>
        </p:nvSpPr>
        <p:spPr>
          <a:xfrm>
            <a:off x="66294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92%</a:t>
            </a:r>
            <a:endParaRPr lang="en-US" sz="2600" dirty="0"/>
          </a:p>
        </p:txBody>
      </p:sp>
      <p:sp>
        <p:nvSpPr>
          <p:cNvPr id="38" name="Text 36"/>
          <p:cNvSpPr/>
          <p:nvPr/>
        </p:nvSpPr>
        <p:spPr>
          <a:xfrm>
            <a:off x="66294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Student Satisfaction</a:t>
            </a:r>
            <a:endParaRPr lang="en-US" sz="900" dirty="0"/>
          </a:p>
        </p:txBody>
      </p:sp>
      <p:sp>
        <p:nvSpPr>
          <p:cNvPr id="39" name="Shape 37"/>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0"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1" name="Text 38"/>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36576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CASE STUDY 01</a:t>
            </a:r>
            <a:endParaRPr lang="en-US" sz="900" dirty="0"/>
          </a:p>
        </p:txBody>
      </p:sp>
      <p:sp>
        <p:nvSpPr>
          <p:cNvPr id="4" name="Text 2"/>
          <p:cNvSpPr/>
          <p:nvPr/>
        </p:nvSpPr>
        <p:spPr>
          <a:xfrm>
            <a:off x="548640" y="457200"/>
            <a:ext cx="7772400" cy="365760"/>
          </a:xfrm>
          <a:prstGeom prst="rect">
            <a:avLst/>
          </a:prstGeom>
          <a:noFill/>
          <a:ln/>
        </p:spPr>
        <p:txBody>
          <a:bodyPr wrap="square" lIns="0" tIns="0" rIns="0" bIns="0" rtlCol="0" anchor="ctr"/>
          <a:lstStyle/>
          <a:p>
            <a:pPr indent="0" marL="0">
              <a:buNone/>
            </a:pPr>
            <a:r>
              <a:rPr lang="en-US" sz="2000" b="1" dirty="0">
                <a:solidFill>
                  <a:srgbClr val="122560"/>
                </a:solidFill>
                <a:latin typeface="Arial Black" pitchFamily="34" charset="0"/>
                <a:ea typeface="Arial Black" pitchFamily="34" charset="-122"/>
                <a:cs typeface="Arial Black" pitchFamily="34" charset="-120"/>
              </a:rPr>
              <a:t>Intelligent Student Success Ecosystem</a:t>
            </a:r>
            <a:endParaRPr lang="en-US" sz="2000" dirty="0"/>
          </a:p>
        </p:txBody>
      </p:sp>
      <p:sp>
        <p:nvSpPr>
          <p:cNvPr id="5" name="Text 3"/>
          <p:cNvSpPr/>
          <p:nvPr/>
        </p:nvSpPr>
        <p:spPr>
          <a:xfrm>
            <a:off x="548640" y="841248"/>
            <a:ext cx="7315200" cy="182880"/>
          </a:xfrm>
          <a:prstGeom prst="rect">
            <a:avLst/>
          </a:prstGeom>
          <a:noFill/>
          <a:ln/>
        </p:spPr>
        <p:txBody>
          <a:bodyPr wrap="square" lIns="0" tIns="0" rIns="0" bIns="0" rtlCol="0" anchor="ctr"/>
          <a:lstStyle/>
          <a:p>
            <a:pPr indent="0" marL="0">
              <a:buNone/>
            </a:pPr>
            <a:r>
              <a:rPr lang="en-US" sz="1000" i="1" dirty="0">
                <a:solidFill>
                  <a:srgbClr val="4A5568"/>
                </a:solidFill>
                <a:latin typeface="Calibri" pitchFamily="34" charset="0"/>
                <a:ea typeface="Calibri" pitchFamily="34" charset="-122"/>
                <a:cs typeface="Calibri" pitchFamily="34" charset="-120"/>
              </a:rPr>
              <a:t>Large Multi-Campus University System / 100,000+ Active Students</a:t>
            </a:r>
            <a:endParaRPr lang="en-US" sz="1000" dirty="0"/>
          </a:p>
        </p:txBody>
      </p:sp>
      <p:sp>
        <p:nvSpPr>
          <p:cNvPr id="6" name="Shape 4"/>
          <p:cNvSpPr/>
          <p:nvPr/>
        </p:nvSpPr>
        <p:spPr>
          <a:xfrm>
            <a:off x="4572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7" name="Shape 5"/>
          <p:cNvSpPr/>
          <p:nvPr/>
        </p:nvSpPr>
        <p:spPr>
          <a:xfrm>
            <a:off x="457200" y="1143000"/>
            <a:ext cx="2560320" cy="54864"/>
          </a:xfrm>
          <a:prstGeom prst="rect">
            <a:avLst/>
          </a:prstGeom>
          <a:solidFill>
            <a:srgbClr val="F27A1A"/>
          </a:solidFill>
          <a:ln/>
        </p:spPr>
      </p:sp>
      <p:sp>
        <p:nvSpPr>
          <p:cNvPr id="8" name="Text 6"/>
          <p:cNvSpPr/>
          <p:nvPr/>
        </p:nvSpPr>
        <p:spPr>
          <a:xfrm>
            <a:off x="5943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CHALLENGE</a:t>
            </a:r>
            <a:endParaRPr lang="en-US" sz="1000" dirty="0"/>
          </a:p>
        </p:txBody>
      </p:sp>
      <p:sp>
        <p:nvSpPr>
          <p:cNvPr id="9" name="Text 7"/>
          <p:cNvSpPr/>
          <p:nvPr/>
        </p:nvSpPr>
        <p:spPr>
          <a:xfrm>
            <a:off x="5943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Academic data fragmented across LMS, SIS, advising tools, and engagement platforms with no unified view</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Advisors forced to act reactively, intervening only after academic failure had already occurred</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Manual outreach workflows unable to scale across a growing student population</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Unstructured engagement signals and attendance data trapped in disconnected systems</a:t>
            </a:r>
            <a:endParaRPr lang="en-US" sz="950" dirty="0"/>
          </a:p>
        </p:txBody>
      </p:sp>
      <p:sp>
        <p:nvSpPr>
          <p:cNvPr id="10" name="Shape 8"/>
          <p:cNvSpPr/>
          <p:nvPr/>
        </p:nvSpPr>
        <p:spPr>
          <a:xfrm>
            <a:off x="32004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1" name="Shape 9"/>
          <p:cNvSpPr/>
          <p:nvPr/>
        </p:nvSpPr>
        <p:spPr>
          <a:xfrm>
            <a:off x="3200400" y="1143000"/>
            <a:ext cx="2560320" cy="54864"/>
          </a:xfrm>
          <a:prstGeom prst="rect">
            <a:avLst/>
          </a:prstGeom>
          <a:solidFill>
            <a:srgbClr val="122560"/>
          </a:solidFill>
          <a:ln/>
        </p:spPr>
      </p:sp>
      <p:sp>
        <p:nvSpPr>
          <p:cNvPr id="12" name="Text 10"/>
          <p:cNvSpPr/>
          <p:nvPr/>
        </p:nvSpPr>
        <p:spPr>
          <a:xfrm>
            <a:off x="33375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SOLUTION</a:t>
            </a:r>
            <a:endParaRPr lang="en-US" sz="1000" dirty="0"/>
          </a:p>
        </p:txBody>
      </p:sp>
      <p:sp>
        <p:nvSpPr>
          <p:cNvPr id="13" name="Text 11"/>
          <p:cNvSpPr/>
          <p:nvPr/>
        </p:nvSpPr>
        <p:spPr>
          <a:xfrm>
            <a:off x="33375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Built a unified education data layer integrating LMS activity, attendance, assessments, and SIS records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Deployed predictive student risk models identifying at-risk students weeks before academic failure</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Created automated intervention orchestration with personalized nudges and prioritized advisor alerts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Implemented real-time engagement dashboards for advisors and institutional leadership</a:t>
            </a:r>
            <a:endParaRPr lang="en-US" sz="950" dirty="0"/>
          </a:p>
        </p:txBody>
      </p:sp>
      <p:sp>
        <p:nvSpPr>
          <p:cNvPr id="14" name="Shape 12"/>
          <p:cNvSpPr/>
          <p:nvPr/>
        </p:nvSpPr>
        <p:spPr>
          <a:xfrm>
            <a:off x="59436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5" name="Shape 13"/>
          <p:cNvSpPr/>
          <p:nvPr/>
        </p:nvSpPr>
        <p:spPr>
          <a:xfrm>
            <a:off x="5943600" y="1143000"/>
            <a:ext cx="2560320" cy="54864"/>
          </a:xfrm>
          <a:prstGeom prst="rect">
            <a:avLst/>
          </a:prstGeom>
          <a:solidFill>
            <a:srgbClr val="16A34A"/>
          </a:solidFill>
          <a:ln/>
        </p:spPr>
      </p:sp>
      <p:sp>
        <p:nvSpPr>
          <p:cNvPr id="16" name="Text 14"/>
          <p:cNvSpPr/>
          <p:nvPr/>
        </p:nvSpPr>
        <p:spPr>
          <a:xfrm>
            <a:off x="60807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6A34A"/>
                </a:solidFill>
                <a:latin typeface="Calibri" pitchFamily="34" charset="0"/>
                <a:ea typeface="Calibri" pitchFamily="34" charset="-122"/>
                <a:cs typeface="Calibri" pitchFamily="34" charset="-120"/>
              </a:rPr>
              <a:t>IMPACT</a:t>
            </a:r>
            <a:endParaRPr lang="en-US" sz="1000" dirty="0"/>
          </a:p>
        </p:txBody>
      </p:sp>
      <p:sp>
        <p:nvSpPr>
          <p:cNvPr id="17" name="Text 15"/>
          <p:cNvSpPr/>
          <p:nvPr/>
        </p:nvSpPr>
        <p:spPr>
          <a:xfrm>
            <a:off x="60807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18% increase in student retention across all campuses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30% improvement in advisor efficiency through automated prioritization</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24/7 proactive support replacing reactive intervention workflows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Measurable improvement in student satisfaction scores institution-wide</a:t>
            </a:r>
            <a:endParaRPr lang="en-US" sz="950" dirty="0"/>
          </a:p>
        </p:txBody>
      </p:sp>
      <p:sp>
        <p:nvSpPr>
          <p:cNvPr id="18" name="Shape 16"/>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19"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20" name="Text 17"/>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36576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CASE STUDY 02</a:t>
            </a:r>
            <a:endParaRPr lang="en-US" sz="900" dirty="0"/>
          </a:p>
        </p:txBody>
      </p:sp>
      <p:sp>
        <p:nvSpPr>
          <p:cNvPr id="4" name="Text 2"/>
          <p:cNvSpPr/>
          <p:nvPr/>
        </p:nvSpPr>
        <p:spPr>
          <a:xfrm>
            <a:off x="548640" y="457200"/>
            <a:ext cx="7772400" cy="365760"/>
          </a:xfrm>
          <a:prstGeom prst="rect">
            <a:avLst/>
          </a:prstGeom>
          <a:noFill/>
          <a:ln/>
        </p:spPr>
        <p:txBody>
          <a:bodyPr wrap="square" lIns="0" tIns="0" rIns="0" bIns="0" rtlCol="0" anchor="ctr"/>
          <a:lstStyle/>
          <a:p>
            <a:pPr indent="0" marL="0">
              <a:buNone/>
            </a:pPr>
            <a:r>
              <a:rPr lang="en-US" sz="2000" b="1" dirty="0">
                <a:solidFill>
                  <a:srgbClr val="122560"/>
                </a:solidFill>
                <a:latin typeface="Arial Black" pitchFamily="34" charset="0"/>
                <a:ea typeface="Arial Black" pitchFamily="34" charset="-122"/>
                <a:cs typeface="Arial Black" pitchFamily="34" charset="-120"/>
              </a:rPr>
              <a:t>AI Tutor Revolution</a:t>
            </a:r>
            <a:endParaRPr lang="en-US" sz="2000" dirty="0"/>
          </a:p>
        </p:txBody>
      </p:sp>
      <p:sp>
        <p:nvSpPr>
          <p:cNvPr id="5" name="Text 3"/>
          <p:cNvSpPr/>
          <p:nvPr/>
        </p:nvSpPr>
        <p:spPr>
          <a:xfrm>
            <a:off x="548640" y="841248"/>
            <a:ext cx="7315200" cy="182880"/>
          </a:xfrm>
          <a:prstGeom prst="rect">
            <a:avLst/>
          </a:prstGeom>
          <a:noFill/>
          <a:ln/>
        </p:spPr>
        <p:txBody>
          <a:bodyPr wrap="square" lIns="0" tIns="0" rIns="0" bIns="0" rtlCol="0" anchor="ctr"/>
          <a:lstStyle/>
          <a:p>
            <a:pPr indent="0" marL="0">
              <a:buNone/>
            </a:pPr>
            <a:r>
              <a:rPr lang="en-US" sz="1000" i="1" dirty="0">
                <a:solidFill>
                  <a:srgbClr val="4A5568"/>
                </a:solidFill>
                <a:latin typeface="Calibri" pitchFamily="34" charset="0"/>
                <a:ea typeface="Calibri" pitchFamily="34" charset="-122"/>
                <a:cs typeface="Calibri" pitchFamily="34" charset="-120"/>
              </a:rPr>
              <a:t>Technical Training Provider / Global Learner Base</a:t>
            </a:r>
            <a:endParaRPr lang="en-US" sz="1000" dirty="0"/>
          </a:p>
        </p:txBody>
      </p:sp>
      <p:sp>
        <p:nvSpPr>
          <p:cNvPr id="6" name="Shape 4"/>
          <p:cNvSpPr/>
          <p:nvPr/>
        </p:nvSpPr>
        <p:spPr>
          <a:xfrm>
            <a:off x="4572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7" name="Shape 5"/>
          <p:cNvSpPr/>
          <p:nvPr/>
        </p:nvSpPr>
        <p:spPr>
          <a:xfrm>
            <a:off x="457200" y="1143000"/>
            <a:ext cx="2560320" cy="54864"/>
          </a:xfrm>
          <a:prstGeom prst="rect">
            <a:avLst/>
          </a:prstGeom>
          <a:solidFill>
            <a:srgbClr val="F27A1A"/>
          </a:solidFill>
          <a:ln/>
        </p:spPr>
      </p:sp>
      <p:sp>
        <p:nvSpPr>
          <p:cNvPr id="8" name="Text 6"/>
          <p:cNvSpPr/>
          <p:nvPr/>
        </p:nvSpPr>
        <p:spPr>
          <a:xfrm>
            <a:off x="5943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CHALLENGE</a:t>
            </a:r>
            <a:endParaRPr lang="en-US" sz="1000" dirty="0"/>
          </a:p>
        </p:txBody>
      </p:sp>
      <p:sp>
        <p:nvSpPr>
          <p:cNvPr id="9" name="Text 7"/>
          <p:cNvSpPr/>
          <p:nvPr/>
        </p:nvSpPr>
        <p:spPr>
          <a:xfrm>
            <a:off x="5943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Instructors overwhelmed by repetitive student questions consuming hours of time daily</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Slow feedback cycles blocking learner progress on assignments and coding exercises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Students blocked on basic errors for extended periods with no immediate support available</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Need for 24/7 global support across time zones that instructor staffing could not cover</a:t>
            </a:r>
            <a:endParaRPr lang="en-US" sz="950" dirty="0"/>
          </a:p>
        </p:txBody>
      </p:sp>
      <p:sp>
        <p:nvSpPr>
          <p:cNvPr id="10" name="Shape 8"/>
          <p:cNvSpPr/>
          <p:nvPr/>
        </p:nvSpPr>
        <p:spPr>
          <a:xfrm>
            <a:off x="32004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1" name="Shape 9"/>
          <p:cNvSpPr/>
          <p:nvPr/>
        </p:nvSpPr>
        <p:spPr>
          <a:xfrm>
            <a:off x="3200400" y="1143000"/>
            <a:ext cx="2560320" cy="54864"/>
          </a:xfrm>
          <a:prstGeom prst="rect">
            <a:avLst/>
          </a:prstGeom>
          <a:solidFill>
            <a:srgbClr val="122560"/>
          </a:solidFill>
          <a:ln/>
        </p:spPr>
      </p:sp>
      <p:sp>
        <p:nvSpPr>
          <p:cNvPr id="12" name="Text 10"/>
          <p:cNvSpPr/>
          <p:nvPr/>
        </p:nvSpPr>
        <p:spPr>
          <a:xfrm>
            <a:off x="33375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SOLUTION</a:t>
            </a:r>
            <a:endParaRPr lang="en-US" sz="1000" dirty="0"/>
          </a:p>
        </p:txBody>
      </p:sp>
      <p:sp>
        <p:nvSpPr>
          <p:cNvPr id="13" name="Text 11"/>
          <p:cNvSpPr/>
          <p:nvPr/>
        </p:nvSpPr>
        <p:spPr>
          <a:xfrm>
            <a:off x="33375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Built Socratic debugging workflows that guide learners through problem-solving step by step</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Deployed instant code review providing real-time critical feedback on student submissions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Created curriculum-aware response systems aligned to specific course materials and learning paths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Implemented oversight controls for governance, compliance, and instructor review of interactions</a:t>
            </a:r>
            <a:endParaRPr lang="en-US" sz="950" dirty="0"/>
          </a:p>
        </p:txBody>
      </p:sp>
      <p:sp>
        <p:nvSpPr>
          <p:cNvPr id="14" name="Shape 12"/>
          <p:cNvSpPr/>
          <p:nvPr/>
        </p:nvSpPr>
        <p:spPr>
          <a:xfrm>
            <a:off x="59436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5" name="Shape 13"/>
          <p:cNvSpPr/>
          <p:nvPr/>
        </p:nvSpPr>
        <p:spPr>
          <a:xfrm>
            <a:off x="5943600" y="1143000"/>
            <a:ext cx="2560320" cy="54864"/>
          </a:xfrm>
          <a:prstGeom prst="rect">
            <a:avLst/>
          </a:prstGeom>
          <a:solidFill>
            <a:srgbClr val="16A34A"/>
          </a:solidFill>
          <a:ln/>
        </p:spPr>
      </p:sp>
      <p:sp>
        <p:nvSpPr>
          <p:cNvPr id="16" name="Text 14"/>
          <p:cNvSpPr/>
          <p:nvPr/>
        </p:nvSpPr>
        <p:spPr>
          <a:xfrm>
            <a:off x="60807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6A34A"/>
                </a:solidFill>
                <a:latin typeface="Calibri" pitchFamily="34" charset="0"/>
                <a:ea typeface="Calibri" pitchFamily="34" charset="-122"/>
                <a:cs typeface="Calibri" pitchFamily="34" charset="-120"/>
              </a:rPr>
              <a:t>IMPACT</a:t>
            </a:r>
            <a:endParaRPr lang="en-US" sz="1000" dirty="0"/>
          </a:p>
        </p:txBody>
      </p:sp>
      <p:sp>
        <p:nvSpPr>
          <p:cNvPr id="17" name="Text 15"/>
          <p:cNvSpPr/>
          <p:nvPr/>
        </p:nvSpPr>
        <p:spPr>
          <a:xfrm>
            <a:off x="60807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60% reduction in support tickets freeing instructor time for high-value teaching</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2x improvement in learner speed through faster concept mastery and unblocked workflows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92% student preference rating for the tutoring experience</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Achieved 24/7 global learner support without increasing instructor headcount</a:t>
            </a:r>
            <a:endParaRPr lang="en-US" sz="950" dirty="0"/>
          </a:p>
        </p:txBody>
      </p:sp>
      <p:sp>
        <p:nvSpPr>
          <p:cNvPr id="18" name="Shape 16"/>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19"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20" name="Text 17"/>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45720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EDTECH CAPABILITIES</a:t>
            </a:r>
            <a:endParaRPr lang="en-US" sz="900" dirty="0"/>
          </a:p>
        </p:txBody>
      </p:sp>
      <p:sp>
        <p:nvSpPr>
          <p:cNvPr id="4" name="Text 2"/>
          <p:cNvSpPr/>
          <p:nvPr/>
        </p:nvSpPr>
        <p:spPr>
          <a:xfrm>
            <a:off x="548640" y="457200"/>
            <a:ext cx="7315200" cy="411480"/>
          </a:xfrm>
          <a:prstGeom prst="rect">
            <a:avLst/>
          </a:prstGeom>
          <a:noFill/>
          <a:ln/>
        </p:spPr>
        <p:txBody>
          <a:bodyPr wrap="square" lIns="0" tIns="0" rIns="0" bIns="0" rtlCol="0" anchor="ctr"/>
          <a:lstStyle/>
          <a:p>
            <a:pPr indent="0" marL="0">
              <a:buNone/>
            </a:pPr>
            <a:r>
              <a:rPr lang="en-US" sz="2200" b="1" dirty="0">
                <a:solidFill>
                  <a:srgbClr val="122560"/>
                </a:solidFill>
                <a:latin typeface="Arial Black" pitchFamily="34" charset="0"/>
                <a:ea typeface="Arial Black" pitchFamily="34" charset="-122"/>
                <a:cs typeface="Arial Black" pitchFamily="34" charset="-120"/>
              </a:rPr>
              <a:t>Our </a:t>
            </a:r>
            <a:pPr indent="0" marL="0">
              <a:buNone/>
            </a:pPr>
            <a:r>
              <a:rPr lang="en-US" sz="2200" b="1" dirty="0">
                <a:solidFill>
                  <a:srgbClr val="F27A1A"/>
                </a:solidFill>
                <a:latin typeface="Arial Black" pitchFamily="34" charset="0"/>
                <a:ea typeface="Arial Black" pitchFamily="34" charset="-122"/>
                <a:cs typeface="Arial Black" pitchFamily="34" charset="-120"/>
              </a:rPr>
              <a:t>Capabilities</a:t>
            </a:r>
            <a:endParaRPr lang="en-US" sz="2200" dirty="0"/>
          </a:p>
        </p:txBody>
      </p:sp>
      <p:sp>
        <p:nvSpPr>
          <p:cNvPr id="5" name="Shape 3"/>
          <p:cNvSpPr/>
          <p:nvPr/>
        </p:nvSpPr>
        <p:spPr>
          <a:xfrm>
            <a:off x="5029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502920" y="1005840"/>
            <a:ext cx="45720" cy="1645920"/>
          </a:xfrm>
          <a:prstGeom prst="rect">
            <a:avLst/>
          </a:prstGeom>
          <a:solidFill>
            <a:srgbClr val="F27A1A"/>
          </a:solidFill>
          <a:ln/>
        </p:spPr>
      </p:sp>
      <p:sp>
        <p:nvSpPr>
          <p:cNvPr id="7" name="Shape 5"/>
          <p:cNvSpPr/>
          <p:nvPr/>
        </p:nvSpPr>
        <p:spPr>
          <a:xfrm>
            <a:off x="640080" y="1115568"/>
            <a:ext cx="292608" cy="292608"/>
          </a:xfrm>
          <a:prstGeom prst="ellipse">
            <a:avLst/>
          </a:prstGeom>
          <a:solidFill>
            <a:srgbClr val="122560"/>
          </a:solidFill>
          <a:ln/>
        </p:spPr>
      </p:sp>
      <p:sp>
        <p:nvSpPr>
          <p:cNvPr id="8" name="Text 6"/>
          <p:cNvSpPr/>
          <p:nvPr/>
        </p:nvSpPr>
        <p:spPr>
          <a:xfrm>
            <a:off x="6400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01</a:t>
            </a:r>
            <a:endParaRPr lang="en-US" sz="1000" dirty="0"/>
          </a:p>
        </p:txBody>
      </p:sp>
      <p:sp>
        <p:nvSpPr>
          <p:cNvPr id="9" name="Text 7"/>
          <p:cNvSpPr/>
          <p:nvPr/>
        </p:nvSpPr>
        <p:spPr>
          <a:xfrm>
            <a:off x="10058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Adaptive Learning</a:t>
            </a:r>
            <a:endParaRPr lang="en-US" sz="1100" dirty="0"/>
          </a:p>
        </p:txBody>
      </p:sp>
      <p:sp>
        <p:nvSpPr>
          <p:cNvPr id="10" name="Text 8"/>
          <p:cNvSpPr/>
          <p:nvPr/>
        </p:nvSpPr>
        <p:spPr>
          <a:xfrm>
            <a:off x="6400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Building platforms that assess each student's knowledge state, learning pace, and preferred styles to create individualized learning paths with real-time content adaptation.</a:t>
            </a:r>
            <a:endParaRPr lang="en-US" sz="900" dirty="0"/>
          </a:p>
        </p:txBody>
      </p:sp>
      <p:sp>
        <p:nvSpPr>
          <p:cNvPr id="11" name="Shape 9"/>
          <p:cNvSpPr/>
          <p:nvPr/>
        </p:nvSpPr>
        <p:spPr>
          <a:xfrm>
            <a:off x="32461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2" name="Shape 10"/>
          <p:cNvSpPr/>
          <p:nvPr/>
        </p:nvSpPr>
        <p:spPr>
          <a:xfrm>
            <a:off x="3246120" y="1005840"/>
            <a:ext cx="45720" cy="1645920"/>
          </a:xfrm>
          <a:prstGeom prst="rect">
            <a:avLst/>
          </a:prstGeom>
          <a:solidFill>
            <a:srgbClr val="F27A1A"/>
          </a:solidFill>
          <a:ln/>
        </p:spPr>
      </p:sp>
      <p:sp>
        <p:nvSpPr>
          <p:cNvPr id="13" name="Shape 11"/>
          <p:cNvSpPr/>
          <p:nvPr/>
        </p:nvSpPr>
        <p:spPr>
          <a:xfrm>
            <a:off x="3383280" y="1115568"/>
            <a:ext cx="292608" cy="292608"/>
          </a:xfrm>
          <a:prstGeom prst="ellipse">
            <a:avLst/>
          </a:prstGeom>
          <a:solidFill>
            <a:srgbClr val="122560"/>
          </a:solidFill>
          <a:ln/>
        </p:spPr>
      </p:sp>
      <p:sp>
        <p:nvSpPr>
          <p:cNvPr id="14" name="Text 12"/>
          <p:cNvSpPr/>
          <p:nvPr/>
        </p:nvSpPr>
        <p:spPr>
          <a:xfrm>
            <a:off x="33832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02</a:t>
            </a:r>
            <a:endParaRPr lang="en-US" sz="1000" dirty="0"/>
          </a:p>
        </p:txBody>
      </p:sp>
      <p:sp>
        <p:nvSpPr>
          <p:cNvPr id="15" name="Text 13"/>
          <p:cNvSpPr/>
          <p:nvPr/>
        </p:nvSpPr>
        <p:spPr>
          <a:xfrm>
            <a:off x="37490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Student Analytics</a:t>
            </a:r>
            <a:endParaRPr lang="en-US" sz="1100" dirty="0"/>
          </a:p>
        </p:txBody>
      </p:sp>
      <p:sp>
        <p:nvSpPr>
          <p:cNvPr id="16" name="Text 14"/>
          <p:cNvSpPr/>
          <p:nvPr/>
        </p:nvSpPr>
        <p:spPr>
          <a:xfrm>
            <a:off x="33832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Predictive models that identify at-risk students weeks in advance, enabling proactive intervention through automated alerts, engagement scoring, and retention tracking.</a:t>
            </a:r>
            <a:endParaRPr lang="en-US" sz="900" dirty="0"/>
          </a:p>
        </p:txBody>
      </p:sp>
      <p:sp>
        <p:nvSpPr>
          <p:cNvPr id="17" name="Shape 15"/>
          <p:cNvSpPr/>
          <p:nvPr/>
        </p:nvSpPr>
        <p:spPr>
          <a:xfrm>
            <a:off x="59893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8" name="Shape 16"/>
          <p:cNvSpPr/>
          <p:nvPr/>
        </p:nvSpPr>
        <p:spPr>
          <a:xfrm>
            <a:off x="5989320" y="1005840"/>
            <a:ext cx="45720" cy="1645920"/>
          </a:xfrm>
          <a:prstGeom prst="rect">
            <a:avLst/>
          </a:prstGeom>
          <a:solidFill>
            <a:srgbClr val="F27A1A"/>
          </a:solidFill>
          <a:ln/>
        </p:spPr>
      </p:sp>
      <p:sp>
        <p:nvSpPr>
          <p:cNvPr id="19" name="Shape 17"/>
          <p:cNvSpPr/>
          <p:nvPr/>
        </p:nvSpPr>
        <p:spPr>
          <a:xfrm>
            <a:off x="6126480" y="1115568"/>
            <a:ext cx="292608" cy="292608"/>
          </a:xfrm>
          <a:prstGeom prst="ellipse">
            <a:avLst/>
          </a:prstGeom>
          <a:solidFill>
            <a:srgbClr val="122560"/>
          </a:solidFill>
          <a:ln/>
        </p:spPr>
      </p:sp>
      <p:sp>
        <p:nvSpPr>
          <p:cNvPr id="20" name="Text 18"/>
          <p:cNvSpPr/>
          <p:nvPr/>
        </p:nvSpPr>
        <p:spPr>
          <a:xfrm>
            <a:off x="61264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03</a:t>
            </a:r>
            <a:endParaRPr lang="en-US" sz="1000" dirty="0"/>
          </a:p>
        </p:txBody>
      </p:sp>
      <p:sp>
        <p:nvSpPr>
          <p:cNvPr id="21" name="Text 19"/>
          <p:cNvSpPr/>
          <p:nvPr/>
        </p:nvSpPr>
        <p:spPr>
          <a:xfrm>
            <a:off x="64922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LMS Integration</a:t>
            </a:r>
            <a:endParaRPr lang="en-US" sz="1100" dirty="0"/>
          </a:p>
        </p:txBody>
      </p:sp>
      <p:sp>
        <p:nvSpPr>
          <p:cNvPr id="22" name="Text 20"/>
          <p:cNvSpPr/>
          <p:nvPr/>
        </p:nvSpPr>
        <p:spPr>
          <a:xfrm>
            <a:off x="61264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Connecting learning management systems, student information systems, and engagement platforms into a unified data layer for seamless interoperability across campuses.</a:t>
            </a:r>
            <a:endParaRPr lang="en-US" sz="900" dirty="0"/>
          </a:p>
        </p:txBody>
      </p:sp>
      <p:sp>
        <p:nvSpPr>
          <p:cNvPr id="23" name="Shape 21"/>
          <p:cNvSpPr/>
          <p:nvPr/>
        </p:nvSpPr>
        <p:spPr>
          <a:xfrm>
            <a:off x="5029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24" name="Shape 22"/>
          <p:cNvSpPr/>
          <p:nvPr/>
        </p:nvSpPr>
        <p:spPr>
          <a:xfrm>
            <a:off x="502920" y="2880360"/>
            <a:ext cx="45720" cy="1645920"/>
          </a:xfrm>
          <a:prstGeom prst="rect">
            <a:avLst/>
          </a:prstGeom>
          <a:solidFill>
            <a:srgbClr val="F27A1A"/>
          </a:solidFill>
          <a:ln/>
        </p:spPr>
      </p:sp>
      <p:sp>
        <p:nvSpPr>
          <p:cNvPr id="25" name="Shape 23"/>
          <p:cNvSpPr/>
          <p:nvPr/>
        </p:nvSpPr>
        <p:spPr>
          <a:xfrm>
            <a:off x="640080" y="2990088"/>
            <a:ext cx="292608" cy="292608"/>
          </a:xfrm>
          <a:prstGeom prst="ellipse">
            <a:avLst/>
          </a:prstGeom>
          <a:solidFill>
            <a:srgbClr val="122560"/>
          </a:solidFill>
          <a:ln/>
        </p:spPr>
      </p:sp>
      <p:sp>
        <p:nvSpPr>
          <p:cNvPr id="26" name="Text 24"/>
          <p:cNvSpPr/>
          <p:nvPr/>
        </p:nvSpPr>
        <p:spPr>
          <a:xfrm>
            <a:off x="6400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04</a:t>
            </a:r>
            <a:endParaRPr lang="en-US" sz="1000" dirty="0"/>
          </a:p>
        </p:txBody>
      </p:sp>
      <p:sp>
        <p:nvSpPr>
          <p:cNvPr id="27" name="Text 25"/>
          <p:cNvSpPr/>
          <p:nvPr/>
        </p:nvSpPr>
        <p:spPr>
          <a:xfrm>
            <a:off x="10058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AI Tutoring Systems</a:t>
            </a:r>
            <a:endParaRPr lang="en-US" sz="1100" dirty="0"/>
          </a:p>
        </p:txBody>
      </p:sp>
      <p:sp>
        <p:nvSpPr>
          <p:cNvPr id="28" name="Text 26"/>
          <p:cNvSpPr/>
          <p:nvPr/>
        </p:nvSpPr>
        <p:spPr>
          <a:xfrm>
            <a:off x="6400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Deploying intelligent tutoring with Socratic debugging, instant code review, curriculum-aware responses, and oversight controls for governance and compliance.</a:t>
            </a:r>
            <a:endParaRPr lang="en-US" sz="900" dirty="0"/>
          </a:p>
        </p:txBody>
      </p:sp>
      <p:sp>
        <p:nvSpPr>
          <p:cNvPr id="29" name="Shape 27"/>
          <p:cNvSpPr/>
          <p:nvPr/>
        </p:nvSpPr>
        <p:spPr>
          <a:xfrm>
            <a:off x="32461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0" name="Shape 28"/>
          <p:cNvSpPr/>
          <p:nvPr/>
        </p:nvSpPr>
        <p:spPr>
          <a:xfrm>
            <a:off x="3246120" y="2880360"/>
            <a:ext cx="45720" cy="1645920"/>
          </a:xfrm>
          <a:prstGeom prst="rect">
            <a:avLst/>
          </a:prstGeom>
          <a:solidFill>
            <a:srgbClr val="F27A1A"/>
          </a:solidFill>
          <a:ln/>
        </p:spPr>
      </p:sp>
      <p:sp>
        <p:nvSpPr>
          <p:cNvPr id="31" name="Shape 29"/>
          <p:cNvSpPr/>
          <p:nvPr/>
        </p:nvSpPr>
        <p:spPr>
          <a:xfrm>
            <a:off x="3383280" y="2990088"/>
            <a:ext cx="292608" cy="292608"/>
          </a:xfrm>
          <a:prstGeom prst="ellipse">
            <a:avLst/>
          </a:prstGeom>
          <a:solidFill>
            <a:srgbClr val="122560"/>
          </a:solidFill>
          <a:ln/>
        </p:spPr>
      </p:sp>
      <p:sp>
        <p:nvSpPr>
          <p:cNvPr id="32" name="Text 30"/>
          <p:cNvSpPr/>
          <p:nvPr/>
        </p:nvSpPr>
        <p:spPr>
          <a:xfrm>
            <a:off x="33832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05</a:t>
            </a:r>
            <a:endParaRPr lang="en-US" sz="1000" dirty="0"/>
          </a:p>
        </p:txBody>
      </p:sp>
      <p:sp>
        <p:nvSpPr>
          <p:cNvPr id="33" name="Text 31"/>
          <p:cNvSpPr/>
          <p:nvPr/>
        </p:nvSpPr>
        <p:spPr>
          <a:xfrm>
            <a:off x="37490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FERPA Architecture</a:t>
            </a:r>
            <a:endParaRPr lang="en-US" sz="1100" dirty="0"/>
          </a:p>
        </p:txBody>
      </p:sp>
      <p:sp>
        <p:nvSpPr>
          <p:cNvPr id="34" name="Text 32"/>
          <p:cNvSpPr/>
          <p:nvPr/>
        </p:nvSpPr>
        <p:spPr>
          <a:xfrm>
            <a:off x="33832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Building every solution with FERPA compliance at the foundation, ensuring student data privacy, encryption, access controls, and full audit readiness from day one.</a:t>
            </a:r>
            <a:endParaRPr lang="en-US" sz="900" dirty="0"/>
          </a:p>
        </p:txBody>
      </p:sp>
      <p:sp>
        <p:nvSpPr>
          <p:cNvPr id="35" name="Shape 33"/>
          <p:cNvSpPr/>
          <p:nvPr/>
        </p:nvSpPr>
        <p:spPr>
          <a:xfrm>
            <a:off x="59893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6" name="Shape 34"/>
          <p:cNvSpPr/>
          <p:nvPr/>
        </p:nvSpPr>
        <p:spPr>
          <a:xfrm>
            <a:off x="5989320" y="2880360"/>
            <a:ext cx="45720" cy="1645920"/>
          </a:xfrm>
          <a:prstGeom prst="rect">
            <a:avLst/>
          </a:prstGeom>
          <a:solidFill>
            <a:srgbClr val="F27A1A"/>
          </a:solidFill>
          <a:ln/>
        </p:spPr>
      </p:sp>
      <p:sp>
        <p:nvSpPr>
          <p:cNvPr id="37" name="Shape 35"/>
          <p:cNvSpPr/>
          <p:nvPr/>
        </p:nvSpPr>
        <p:spPr>
          <a:xfrm>
            <a:off x="6126480" y="2990088"/>
            <a:ext cx="292608" cy="292608"/>
          </a:xfrm>
          <a:prstGeom prst="ellipse">
            <a:avLst/>
          </a:prstGeom>
          <a:solidFill>
            <a:srgbClr val="122560"/>
          </a:solidFill>
          <a:ln/>
        </p:spPr>
      </p:sp>
      <p:sp>
        <p:nvSpPr>
          <p:cNvPr id="38" name="Text 36"/>
          <p:cNvSpPr/>
          <p:nvPr/>
        </p:nvSpPr>
        <p:spPr>
          <a:xfrm>
            <a:off x="61264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06</a:t>
            </a:r>
            <a:endParaRPr lang="en-US" sz="1000" dirty="0"/>
          </a:p>
        </p:txBody>
      </p:sp>
      <p:sp>
        <p:nvSpPr>
          <p:cNvPr id="39" name="Text 37"/>
          <p:cNvSpPr/>
          <p:nvPr/>
        </p:nvSpPr>
        <p:spPr>
          <a:xfrm>
            <a:off x="64922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Curriculum Intelligence</a:t>
            </a:r>
            <a:endParaRPr lang="en-US" sz="1100" dirty="0"/>
          </a:p>
        </p:txBody>
      </p:sp>
      <p:sp>
        <p:nvSpPr>
          <p:cNvPr id="40" name="Text 38"/>
          <p:cNvSpPr/>
          <p:nvPr/>
        </p:nvSpPr>
        <p:spPr>
          <a:xfrm>
            <a:off x="61264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Analyzing curriculum effectiveness, identifying learning gaps, optimizing content sequencing, and generating differentiated materials aligned to learning objectives.</a:t>
            </a:r>
            <a:endParaRPr lang="en-US" sz="900" dirty="0"/>
          </a:p>
        </p:txBody>
      </p:sp>
      <p:sp>
        <p:nvSpPr>
          <p:cNvPr id="41" name="Shape 39"/>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2"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3" name="Text 40"/>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45720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EDTECH CAPABILITIES</a:t>
            </a:r>
            <a:endParaRPr lang="en-US" sz="900" dirty="0"/>
          </a:p>
        </p:txBody>
      </p:sp>
      <p:sp>
        <p:nvSpPr>
          <p:cNvPr id="4" name="Text 2"/>
          <p:cNvSpPr/>
          <p:nvPr/>
        </p:nvSpPr>
        <p:spPr>
          <a:xfrm>
            <a:off x="548640" y="457200"/>
            <a:ext cx="7315200" cy="411480"/>
          </a:xfrm>
          <a:prstGeom prst="rect">
            <a:avLst/>
          </a:prstGeom>
          <a:noFill/>
          <a:ln/>
        </p:spPr>
        <p:txBody>
          <a:bodyPr wrap="square" lIns="0" tIns="0" rIns="0" bIns="0" rtlCol="0" anchor="ctr"/>
          <a:lstStyle/>
          <a:p>
            <a:pPr indent="0" marL="0">
              <a:buNone/>
            </a:pPr>
            <a:r>
              <a:rPr lang="en-US" sz="2200" b="1" dirty="0">
                <a:solidFill>
                  <a:srgbClr val="122560"/>
                </a:solidFill>
                <a:latin typeface="Arial Black" pitchFamily="34" charset="0"/>
                <a:ea typeface="Arial Black" pitchFamily="34" charset="-122"/>
                <a:cs typeface="Arial Black" pitchFamily="34" charset="-120"/>
              </a:rPr>
              <a:t>Our </a:t>
            </a:r>
            <a:pPr indent="0" marL="0">
              <a:buNone/>
            </a:pPr>
            <a:r>
              <a:rPr lang="en-US" sz="2200" b="1" dirty="0">
                <a:solidFill>
                  <a:srgbClr val="F27A1A"/>
                </a:solidFill>
                <a:latin typeface="Arial Black" pitchFamily="34" charset="0"/>
                <a:ea typeface="Arial Black" pitchFamily="34" charset="-122"/>
                <a:cs typeface="Arial Black" pitchFamily="34" charset="-120"/>
              </a:rPr>
              <a:t>Capabilities</a:t>
            </a:r>
            <a:endParaRPr lang="en-US" sz="2200" dirty="0"/>
          </a:p>
        </p:txBody>
      </p:sp>
      <p:sp>
        <p:nvSpPr>
          <p:cNvPr id="5" name="Shape 3"/>
          <p:cNvSpPr/>
          <p:nvPr/>
        </p:nvSpPr>
        <p:spPr>
          <a:xfrm>
            <a:off x="5029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502920" y="1005840"/>
            <a:ext cx="45720" cy="1645920"/>
          </a:xfrm>
          <a:prstGeom prst="rect">
            <a:avLst/>
          </a:prstGeom>
          <a:solidFill>
            <a:srgbClr val="F27A1A"/>
          </a:solidFill>
          <a:ln/>
        </p:spPr>
      </p:sp>
      <p:sp>
        <p:nvSpPr>
          <p:cNvPr id="7" name="Shape 5"/>
          <p:cNvSpPr/>
          <p:nvPr/>
        </p:nvSpPr>
        <p:spPr>
          <a:xfrm>
            <a:off x="640080" y="1115568"/>
            <a:ext cx="292608" cy="292608"/>
          </a:xfrm>
          <a:prstGeom prst="ellipse">
            <a:avLst/>
          </a:prstGeom>
          <a:solidFill>
            <a:srgbClr val="122560"/>
          </a:solidFill>
          <a:ln/>
        </p:spPr>
      </p:sp>
      <p:sp>
        <p:nvSpPr>
          <p:cNvPr id="8" name="Text 6"/>
          <p:cNvSpPr/>
          <p:nvPr/>
        </p:nvSpPr>
        <p:spPr>
          <a:xfrm>
            <a:off x="6400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07</a:t>
            </a:r>
            <a:endParaRPr lang="en-US" sz="1000" dirty="0"/>
          </a:p>
        </p:txBody>
      </p:sp>
      <p:sp>
        <p:nvSpPr>
          <p:cNvPr id="9" name="Text 7"/>
          <p:cNvSpPr/>
          <p:nvPr/>
        </p:nvSpPr>
        <p:spPr>
          <a:xfrm>
            <a:off x="10058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Assessment Automation</a:t>
            </a:r>
            <a:endParaRPr lang="en-US" sz="1100" dirty="0"/>
          </a:p>
        </p:txBody>
      </p:sp>
      <p:sp>
        <p:nvSpPr>
          <p:cNvPr id="10" name="Text 8"/>
          <p:cNvSpPr/>
          <p:nvPr/>
        </p:nvSpPr>
        <p:spPr>
          <a:xfrm>
            <a:off x="6400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Automated essay scoring with feedback, adaptive testing that measures ability in fewer questions, real-time formative assessment, and competency mapping.</a:t>
            </a:r>
            <a:endParaRPr lang="en-US" sz="900" dirty="0"/>
          </a:p>
        </p:txBody>
      </p:sp>
      <p:sp>
        <p:nvSpPr>
          <p:cNvPr id="11" name="Shape 9"/>
          <p:cNvSpPr/>
          <p:nvPr/>
        </p:nvSpPr>
        <p:spPr>
          <a:xfrm>
            <a:off x="32461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2" name="Shape 10"/>
          <p:cNvSpPr/>
          <p:nvPr/>
        </p:nvSpPr>
        <p:spPr>
          <a:xfrm>
            <a:off x="3246120" y="1005840"/>
            <a:ext cx="45720" cy="1645920"/>
          </a:xfrm>
          <a:prstGeom prst="rect">
            <a:avLst/>
          </a:prstGeom>
          <a:solidFill>
            <a:srgbClr val="F27A1A"/>
          </a:solidFill>
          <a:ln/>
        </p:spPr>
      </p:sp>
      <p:sp>
        <p:nvSpPr>
          <p:cNvPr id="13" name="Shape 11"/>
          <p:cNvSpPr/>
          <p:nvPr/>
        </p:nvSpPr>
        <p:spPr>
          <a:xfrm>
            <a:off x="3383280" y="1115568"/>
            <a:ext cx="292608" cy="292608"/>
          </a:xfrm>
          <a:prstGeom prst="ellipse">
            <a:avLst/>
          </a:prstGeom>
          <a:solidFill>
            <a:srgbClr val="122560"/>
          </a:solidFill>
          <a:ln/>
        </p:spPr>
      </p:sp>
      <p:sp>
        <p:nvSpPr>
          <p:cNvPr id="14" name="Text 12"/>
          <p:cNvSpPr/>
          <p:nvPr/>
        </p:nvSpPr>
        <p:spPr>
          <a:xfrm>
            <a:off x="33832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08</a:t>
            </a:r>
            <a:endParaRPr lang="en-US" sz="1000" dirty="0"/>
          </a:p>
        </p:txBody>
      </p:sp>
      <p:sp>
        <p:nvSpPr>
          <p:cNvPr id="15" name="Text 13"/>
          <p:cNvSpPr/>
          <p:nvPr/>
        </p:nvSpPr>
        <p:spPr>
          <a:xfrm>
            <a:off x="37490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Engagement Analytics</a:t>
            </a:r>
            <a:endParaRPr lang="en-US" sz="1100" dirty="0"/>
          </a:p>
        </p:txBody>
      </p:sp>
      <p:sp>
        <p:nvSpPr>
          <p:cNvPr id="16" name="Text 14"/>
          <p:cNvSpPr/>
          <p:nvPr/>
        </p:nvSpPr>
        <p:spPr>
          <a:xfrm>
            <a:off x="33832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Tracking student engagement signals across platforms to identify disengagement early, measure intervention effectiveness, and optimize the learning experience.</a:t>
            </a:r>
            <a:endParaRPr lang="en-US" sz="900" dirty="0"/>
          </a:p>
        </p:txBody>
      </p:sp>
      <p:sp>
        <p:nvSpPr>
          <p:cNvPr id="17" name="Shape 15"/>
          <p:cNvSpPr/>
          <p:nvPr/>
        </p:nvSpPr>
        <p:spPr>
          <a:xfrm>
            <a:off x="59893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8" name="Shape 16"/>
          <p:cNvSpPr/>
          <p:nvPr/>
        </p:nvSpPr>
        <p:spPr>
          <a:xfrm>
            <a:off x="5989320" y="1005840"/>
            <a:ext cx="45720" cy="1645920"/>
          </a:xfrm>
          <a:prstGeom prst="rect">
            <a:avLst/>
          </a:prstGeom>
          <a:solidFill>
            <a:srgbClr val="F27A1A"/>
          </a:solidFill>
          <a:ln/>
        </p:spPr>
      </p:sp>
      <p:sp>
        <p:nvSpPr>
          <p:cNvPr id="19" name="Shape 17"/>
          <p:cNvSpPr/>
          <p:nvPr/>
        </p:nvSpPr>
        <p:spPr>
          <a:xfrm>
            <a:off x="6126480" y="1115568"/>
            <a:ext cx="292608" cy="292608"/>
          </a:xfrm>
          <a:prstGeom prst="ellipse">
            <a:avLst/>
          </a:prstGeom>
          <a:solidFill>
            <a:srgbClr val="122560"/>
          </a:solidFill>
          <a:ln/>
        </p:spPr>
      </p:sp>
      <p:sp>
        <p:nvSpPr>
          <p:cNvPr id="20" name="Text 18"/>
          <p:cNvSpPr/>
          <p:nvPr/>
        </p:nvSpPr>
        <p:spPr>
          <a:xfrm>
            <a:off x="61264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09</a:t>
            </a:r>
            <a:endParaRPr lang="en-US" sz="1000" dirty="0"/>
          </a:p>
        </p:txBody>
      </p:sp>
      <p:sp>
        <p:nvSpPr>
          <p:cNvPr id="21" name="Text 19"/>
          <p:cNvSpPr/>
          <p:nvPr/>
        </p:nvSpPr>
        <p:spPr>
          <a:xfrm>
            <a:off x="64922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Virtual Classroom Tech</a:t>
            </a:r>
            <a:endParaRPr lang="en-US" sz="1100" dirty="0"/>
          </a:p>
        </p:txBody>
      </p:sp>
      <p:sp>
        <p:nvSpPr>
          <p:cNvPr id="22" name="Text 20"/>
          <p:cNvSpPr/>
          <p:nvPr/>
        </p:nvSpPr>
        <p:spPr>
          <a:xfrm>
            <a:off x="61264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Building secure virtual classroom platforms with integrated scheduling, recording, collaboration tools, and real-time participation analytics for remote learning.</a:t>
            </a:r>
            <a:endParaRPr lang="en-US" sz="900" dirty="0"/>
          </a:p>
        </p:txBody>
      </p:sp>
      <p:sp>
        <p:nvSpPr>
          <p:cNvPr id="23" name="Shape 21"/>
          <p:cNvSpPr/>
          <p:nvPr/>
        </p:nvSpPr>
        <p:spPr>
          <a:xfrm>
            <a:off x="5029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24" name="Shape 22"/>
          <p:cNvSpPr/>
          <p:nvPr/>
        </p:nvSpPr>
        <p:spPr>
          <a:xfrm>
            <a:off x="502920" y="2880360"/>
            <a:ext cx="45720" cy="1645920"/>
          </a:xfrm>
          <a:prstGeom prst="rect">
            <a:avLst/>
          </a:prstGeom>
          <a:solidFill>
            <a:srgbClr val="F27A1A"/>
          </a:solidFill>
          <a:ln/>
        </p:spPr>
      </p:sp>
      <p:sp>
        <p:nvSpPr>
          <p:cNvPr id="25" name="Shape 23"/>
          <p:cNvSpPr/>
          <p:nvPr/>
        </p:nvSpPr>
        <p:spPr>
          <a:xfrm>
            <a:off x="640080" y="2990088"/>
            <a:ext cx="292608" cy="292608"/>
          </a:xfrm>
          <a:prstGeom prst="ellipse">
            <a:avLst/>
          </a:prstGeom>
          <a:solidFill>
            <a:srgbClr val="122560"/>
          </a:solidFill>
          <a:ln/>
        </p:spPr>
      </p:sp>
      <p:sp>
        <p:nvSpPr>
          <p:cNvPr id="26" name="Text 24"/>
          <p:cNvSpPr/>
          <p:nvPr/>
        </p:nvSpPr>
        <p:spPr>
          <a:xfrm>
            <a:off x="6400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10</a:t>
            </a:r>
            <a:endParaRPr lang="en-US" sz="1000" dirty="0"/>
          </a:p>
        </p:txBody>
      </p:sp>
      <p:sp>
        <p:nvSpPr>
          <p:cNvPr id="27" name="Text 25"/>
          <p:cNvSpPr/>
          <p:nvPr/>
        </p:nvSpPr>
        <p:spPr>
          <a:xfrm>
            <a:off x="10058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Content Personalization</a:t>
            </a:r>
            <a:endParaRPr lang="en-US" sz="1100" dirty="0"/>
          </a:p>
        </p:txBody>
      </p:sp>
      <p:sp>
        <p:nvSpPr>
          <p:cNvPr id="28" name="Text 26"/>
          <p:cNvSpPr/>
          <p:nvPr/>
        </p:nvSpPr>
        <p:spPr>
          <a:xfrm>
            <a:off x="6400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Generating practice problems, creating assessment items, adapting content for different reading levels, translating materials, and producing interactive simulations.</a:t>
            </a:r>
            <a:endParaRPr lang="en-US" sz="900" dirty="0"/>
          </a:p>
        </p:txBody>
      </p:sp>
      <p:sp>
        <p:nvSpPr>
          <p:cNvPr id="29" name="Shape 27"/>
          <p:cNvSpPr/>
          <p:nvPr/>
        </p:nvSpPr>
        <p:spPr>
          <a:xfrm>
            <a:off x="32461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0" name="Shape 28"/>
          <p:cNvSpPr/>
          <p:nvPr/>
        </p:nvSpPr>
        <p:spPr>
          <a:xfrm>
            <a:off x="3246120" y="2880360"/>
            <a:ext cx="45720" cy="1645920"/>
          </a:xfrm>
          <a:prstGeom prst="rect">
            <a:avLst/>
          </a:prstGeom>
          <a:solidFill>
            <a:srgbClr val="F27A1A"/>
          </a:solidFill>
          <a:ln/>
        </p:spPr>
      </p:sp>
      <p:sp>
        <p:nvSpPr>
          <p:cNvPr id="31" name="Shape 29"/>
          <p:cNvSpPr/>
          <p:nvPr/>
        </p:nvSpPr>
        <p:spPr>
          <a:xfrm>
            <a:off x="3383280" y="2990088"/>
            <a:ext cx="292608" cy="292608"/>
          </a:xfrm>
          <a:prstGeom prst="ellipse">
            <a:avLst/>
          </a:prstGeom>
          <a:solidFill>
            <a:srgbClr val="122560"/>
          </a:solidFill>
          <a:ln/>
        </p:spPr>
      </p:sp>
      <p:sp>
        <p:nvSpPr>
          <p:cNvPr id="32" name="Text 30"/>
          <p:cNvSpPr/>
          <p:nvPr/>
        </p:nvSpPr>
        <p:spPr>
          <a:xfrm>
            <a:off x="33832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11</a:t>
            </a:r>
            <a:endParaRPr lang="en-US" sz="1000" dirty="0"/>
          </a:p>
        </p:txBody>
      </p:sp>
      <p:sp>
        <p:nvSpPr>
          <p:cNvPr id="33" name="Text 31"/>
          <p:cNvSpPr/>
          <p:nvPr/>
        </p:nvSpPr>
        <p:spPr>
          <a:xfrm>
            <a:off x="37490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Institutional Dashboards</a:t>
            </a:r>
            <a:endParaRPr lang="en-US" sz="1100" dirty="0"/>
          </a:p>
        </p:txBody>
      </p:sp>
      <p:sp>
        <p:nvSpPr>
          <p:cNvPr id="34" name="Text 32"/>
          <p:cNvSpPr/>
          <p:nvPr/>
        </p:nvSpPr>
        <p:spPr>
          <a:xfrm>
            <a:off x="33832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Real-time executive dashboards providing visibility into enrollment, retention, student success metrics, advisor workloads, and institutional performance indicators.</a:t>
            </a:r>
            <a:endParaRPr lang="en-US" sz="900" dirty="0"/>
          </a:p>
        </p:txBody>
      </p:sp>
      <p:sp>
        <p:nvSpPr>
          <p:cNvPr id="35" name="Shape 33"/>
          <p:cNvSpPr/>
          <p:nvPr/>
        </p:nvSpPr>
        <p:spPr>
          <a:xfrm>
            <a:off x="59893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6" name="Shape 34"/>
          <p:cNvSpPr/>
          <p:nvPr/>
        </p:nvSpPr>
        <p:spPr>
          <a:xfrm>
            <a:off x="5989320" y="2880360"/>
            <a:ext cx="45720" cy="1645920"/>
          </a:xfrm>
          <a:prstGeom prst="rect">
            <a:avLst/>
          </a:prstGeom>
          <a:solidFill>
            <a:srgbClr val="F27A1A"/>
          </a:solidFill>
          <a:ln/>
        </p:spPr>
      </p:sp>
      <p:sp>
        <p:nvSpPr>
          <p:cNvPr id="37" name="Shape 35"/>
          <p:cNvSpPr/>
          <p:nvPr/>
        </p:nvSpPr>
        <p:spPr>
          <a:xfrm>
            <a:off x="6126480" y="2990088"/>
            <a:ext cx="292608" cy="292608"/>
          </a:xfrm>
          <a:prstGeom prst="ellipse">
            <a:avLst/>
          </a:prstGeom>
          <a:solidFill>
            <a:srgbClr val="122560"/>
          </a:solidFill>
          <a:ln/>
        </p:spPr>
      </p:sp>
      <p:sp>
        <p:nvSpPr>
          <p:cNvPr id="38" name="Text 36"/>
          <p:cNvSpPr/>
          <p:nvPr/>
        </p:nvSpPr>
        <p:spPr>
          <a:xfrm>
            <a:off x="61264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12</a:t>
            </a:r>
            <a:endParaRPr lang="en-US" sz="1000" dirty="0"/>
          </a:p>
        </p:txBody>
      </p:sp>
      <p:sp>
        <p:nvSpPr>
          <p:cNvPr id="39" name="Text 37"/>
          <p:cNvSpPr/>
          <p:nvPr/>
        </p:nvSpPr>
        <p:spPr>
          <a:xfrm>
            <a:off x="64922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Research Data Platforms</a:t>
            </a:r>
            <a:endParaRPr lang="en-US" sz="1100" dirty="0"/>
          </a:p>
        </p:txBody>
      </p:sp>
      <p:sp>
        <p:nvSpPr>
          <p:cNvPr id="40" name="Text 38"/>
          <p:cNvSpPr/>
          <p:nvPr/>
        </p:nvSpPr>
        <p:spPr>
          <a:xfrm>
            <a:off x="61264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Data integration and analytics platforms supporting academic research workflows, grant management, publication tracking, and cross-institutional collaboration.</a:t>
            </a:r>
            <a:endParaRPr lang="en-US" sz="900" dirty="0"/>
          </a:p>
        </p:txBody>
      </p:sp>
      <p:sp>
        <p:nvSpPr>
          <p:cNvPr id="41" name="Shape 39"/>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2"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3" name="Text 40"/>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E1C4A"/>
        </a:solidFill>
      </p:bgPr>
    </p:bg>
    <p:spTree>
      <p:nvGrpSpPr>
        <p:cNvPr id="1" name=""/>
        <p:cNvGrpSpPr/>
        <p:nvPr/>
      </p:nvGrpSpPr>
      <p:grpSpPr>
        <a:xfrm>
          <a:off x="0" y="0"/>
          <a:ext cx="0" cy="0"/>
          <a:chOff x="0" y="0"/>
          <a:chExt cx="0" cy="0"/>
        </a:xfrm>
      </p:grpSpPr>
      <p:sp>
        <p:nvSpPr>
          <p:cNvPr id="2" name="Text 0"/>
          <p:cNvSpPr/>
          <p:nvPr/>
        </p:nvSpPr>
        <p:spPr>
          <a:xfrm>
            <a:off x="548640" y="274320"/>
            <a:ext cx="7772400" cy="457200"/>
          </a:xfrm>
          <a:prstGeom prst="rect">
            <a:avLst/>
          </a:prstGeom>
          <a:noFill/>
          <a:ln/>
        </p:spPr>
        <p:txBody>
          <a:bodyPr wrap="square" lIns="0" tIns="0" rIns="0" bIns="0" rtlCol="0" anchor="ctr"/>
          <a:lstStyle/>
          <a:p>
            <a:pPr indent="0" marL="0">
              <a:buNone/>
            </a:pPr>
            <a:r>
              <a:rPr lang="en-US" sz="2200" b="1" dirty="0">
                <a:solidFill>
                  <a:srgbClr val="FFFFFF"/>
                </a:solidFill>
                <a:latin typeface="Arial Black" pitchFamily="34" charset="0"/>
                <a:ea typeface="Arial Black" pitchFamily="34" charset="-122"/>
                <a:cs typeface="Arial Black" pitchFamily="34" charset="-120"/>
              </a:rPr>
              <a:t>Proven Results Across EdTech Engagements</a:t>
            </a:r>
            <a:endParaRPr lang="en-US" sz="2200" dirty="0"/>
          </a:p>
        </p:txBody>
      </p:sp>
      <p:sp>
        <p:nvSpPr>
          <p:cNvPr id="3" name="Text 1"/>
          <p:cNvSpPr/>
          <p:nvPr/>
        </p:nvSpPr>
        <p:spPr>
          <a:xfrm>
            <a:off x="548640" y="777240"/>
            <a:ext cx="7315200" cy="274320"/>
          </a:xfrm>
          <a:prstGeom prst="rect">
            <a:avLst/>
          </a:prstGeom>
          <a:noFill/>
          <a:ln/>
        </p:spPr>
        <p:txBody>
          <a:bodyPr wrap="square" lIns="0" tIns="0" rIns="0" bIns="0" rtlCol="0" anchor="ctr"/>
          <a:lstStyle/>
          <a:p>
            <a:pPr indent="0" marL="0">
              <a:buNone/>
            </a:pPr>
            <a:r>
              <a:rPr lang="en-US" sz="1100" dirty="0">
                <a:solidFill>
                  <a:srgbClr val="A0B4D4"/>
                </a:solidFill>
                <a:latin typeface="Calibri" pitchFamily="34" charset="0"/>
                <a:ea typeface="Calibri" pitchFamily="34" charset="-122"/>
                <a:cs typeface="Calibri" pitchFamily="34" charset="-120"/>
              </a:rPr>
              <a:t>Measurable outcomes delivered for education organizations</a:t>
            </a:r>
            <a:endParaRPr lang="en-US" sz="1100" dirty="0"/>
          </a:p>
        </p:txBody>
      </p:sp>
      <p:sp>
        <p:nvSpPr>
          <p:cNvPr id="4" name="Shape 2"/>
          <p:cNvSpPr/>
          <p:nvPr/>
        </p:nvSpPr>
        <p:spPr>
          <a:xfrm>
            <a:off x="5029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5" name="Shape 3"/>
          <p:cNvSpPr/>
          <p:nvPr/>
        </p:nvSpPr>
        <p:spPr>
          <a:xfrm>
            <a:off x="502920" y="1234440"/>
            <a:ext cx="1874520" cy="54864"/>
          </a:xfrm>
          <a:prstGeom prst="rect">
            <a:avLst/>
          </a:prstGeom>
          <a:solidFill>
            <a:srgbClr val="F27A1A"/>
          </a:solidFill>
          <a:ln/>
        </p:spPr>
      </p:sp>
      <p:sp>
        <p:nvSpPr>
          <p:cNvPr id="6" name="Text 4"/>
          <p:cNvSpPr/>
          <p:nvPr/>
        </p:nvSpPr>
        <p:spPr>
          <a:xfrm>
            <a:off x="5029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18%</a:t>
            </a:r>
            <a:endParaRPr lang="en-US" sz="2800" dirty="0"/>
          </a:p>
        </p:txBody>
      </p:sp>
      <p:sp>
        <p:nvSpPr>
          <p:cNvPr id="7" name="Text 5"/>
          <p:cNvSpPr/>
          <p:nvPr/>
        </p:nvSpPr>
        <p:spPr>
          <a:xfrm>
            <a:off x="5029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Retention</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Increase</a:t>
            </a:r>
            <a:endParaRPr lang="en-US" sz="1000" dirty="0"/>
          </a:p>
        </p:txBody>
      </p:sp>
      <p:sp>
        <p:nvSpPr>
          <p:cNvPr id="8" name="Text 6"/>
          <p:cNvSpPr/>
          <p:nvPr/>
        </p:nvSpPr>
        <p:spPr>
          <a:xfrm>
            <a:off x="5029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Improved student persistence rates</a:t>
            </a:r>
            <a:endParaRPr lang="en-US" sz="800" dirty="0"/>
          </a:p>
        </p:txBody>
      </p:sp>
      <p:sp>
        <p:nvSpPr>
          <p:cNvPr id="9" name="Shape 7"/>
          <p:cNvSpPr/>
          <p:nvPr/>
        </p:nvSpPr>
        <p:spPr>
          <a:xfrm>
            <a:off x="25603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0" name="Shape 8"/>
          <p:cNvSpPr/>
          <p:nvPr/>
        </p:nvSpPr>
        <p:spPr>
          <a:xfrm>
            <a:off x="2560320" y="1234440"/>
            <a:ext cx="1874520" cy="54864"/>
          </a:xfrm>
          <a:prstGeom prst="rect">
            <a:avLst/>
          </a:prstGeom>
          <a:solidFill>
            <a:srgbClr val="F27A1A"/>
          </a:solidFill>
          <a:ln/>
        </p:spPr>
      </p:sp>
      <p:sp>
        <p:nvSpPr>
          <p:cNvPr id="11" name="Text 9"/>
          <p:cNvSpPr/>
          <p:nvPr/>
        </p:nvSpPr>
        <p:spPr>
          <a:xfrm>
            <a:off x="25603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30%</a:t>
            </a:r>
            <a:endParaRPr lang="en-US" sz="2800" dirty="0"/>
          </a:p>
        </p:txBody>
      </p:sp>
      <p:sp>
        <p:nvSpPr>
          <p:cNvPr id="12" name="Text 10"/>
          <p:cNvSpPr/>
          <p:nvPr/>
        </p:nvSpPr>
        <p:spPr>
          <a:xfrm>
            <a:off x="25603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Advisor</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Efficiency</a:t>
            </a:r>
            <a:endParaRPr lang="en-US" sz="1000" dirty="0"/>
          </a:p>
        </p:txBody>
      </p:sp>
      <p:sp>
        <p:nvSpPr>
          <p:cNvPr id="13" name="Text 11"/>
          <p:cNvSpPr/>
          <p:nvPr/>
        </p:nvSpPr>
        <p:spPr>
          <a:xfrm>
            <a:off x="25603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Productivity gains for advisors</a:t>
            </a:r>
            <a:endParaRPr lang="en-US" sz="800" dirty="0"/>
          </a:p>
        </p:txBody>
      </p:sp>
      <p:sp>
        <p:nvSpPr>
          <p:cNvPr id="14" name="Shape 12"/>
          <p:cNvSpPr/>
          <p:nvPr/>
        </p:nvSpPr>
        <p:spPr>
          <a:xfrm>
            <a:off x="46177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5" name="Shape 13"/>
          <p:cNvSpPr/>
          <p:nvPr/>
        </p:nvSpPr>
        <p:spPr>
          <a:xfrm>
            <a:off x="4617720" y="1234440"/>
            <a:ext cx="1874520" cy="54864"/>
          </a:xfrm>
          <a:prstGeom prst="rect">
            <a:avLst/>
          </a:prstGeom>
          <a:solidFill>
            <a:srgbClr val="F27A1A"/>
          </a:solidFill>
          <a:ln/>
        </p:spPr>
      </p:sp>
      <p:sp>
        <p:nvSpPr>
          <p:cNvPr id="16" name="Text 14"/>
          <p:cNvSpPr/>
          <p:nvPr/>
        </p:nvSpPr>
        <p:spPr>
          <a:xfrm>
            <a:off x="46177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60%</a:t>
            </a:r>
            <a:endParaRPr lang="en-US" sz="2800" dirty="0"/>
          </a:p>
        </p:txBody>
      </p:sp>
      <p:sp>
        <p:nvSpPr>
          <p:cNvPr id="17" name="Text 15"/>
          <p:cNvSpPr/>
          <p:nvPr/>
        </p:nvSpPr>
        <p:spPr>
          <a:xfrm>
            <a:off x="46177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Fewer Support</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Tickets</a:t>
            </a:r>
            <a:endParaRPr lang="en-US" sz="1000" dirty="0"/>
          </a:p>
        </p:txBody>
      </p:sp>
      <p:sp>
        <p:nvSpPr>
          <p:cNvPr id="18" name="Text 16"/>
          <p:cNvSpPr/>
          <p:nvPr/>
        </p:nvSpPr>
        <p:spPr>
          <a:xfrm>
            <a:off x="46177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Reduced instructor workload</a:t>
            </a:r>
            <a:endParaRPr lang="en-US" sz="800" dirty="0"/>
          </a:p>
        </p:txBody>
      </p:sp>
      <p:sp>
        <p:nvSpPr>
          <p:cNvPr id="19" name="Shape 17"/>
          <p:cNvSpPr/>
          <p:nvPr/>
        </p:nvSpPr>
        <p:spPr>
          <a:xfrm>
            <a:off x="66751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0" name="Shape 18"/>
          <p:cNvSpPr/>
          <p:nvPr/>
        </p:nvSpPr>
        <p:spPr>
          <a:xfrm>
            <a:off x="6675120" y="1234440"/>
            <a:ext cx="1874520" cy="54864"/>
          </a:xfrm>
          <a:prstGeom prst="rect">
            <a:avLst/>
          </a:prstGeom>
          <a:solidFill>
            <a:srgbClr val="F27A1A"/>
          </a:solidFill>
          <a:ln/>
        </p:spPr>
      </p:sp>
      <p:sp>
        <p:nvSpPr>
          <p:cNvPr id="21" name="Text 19"/>
          <p:cNvSpPr/>
          <p:nvPr/>
        </p:nvSpPr>
        <p:spPr>
          <a:xfrm>
            <a:off x="66751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2x</a:t>
            </a:r>
            <a:endParaRPr lang="en-US" sz="2800" dirty="0"/>
          </a:p>
        </p:txBody>
      </p:sp>
      <p:sp>
        <p:nvSpPr>
          <p:cNvPr id="22" name="Text 20"/>
          <p:cNvSpPr/>
          <p:nvPr/>
        </p:nvSpPr>
        <p:spPr>
          <a:xfrm>
            <a:off x="66751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Learning</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Speed</a:t>
            </a:r>
            <a:endParaRPr lang="en-US" sz="1000" dirty="0"/>
          </a:p>
        </p:txBody>
      </p:sp>
      <p:sp>
        <p:nvSpPr>
          <p:cNvPr id="23" name="Text 21"/>
          <p:cNvSpPr/>
          <p:nvPr/>
        </p:nvSpPr>
        <p:spPr>
          <a:xfrm>
            <a:off x="66751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Faster concept mastery</a:t>
            </a:r>
            <a:endParaRPr lang="en-US" sz="800" dirty="0"/>
          </a:p>
        </p:txBody>
      </p:sp>
      <p:sp>
        <p:nvSpPr>
          <p:cNvPr id="24" name="Shape 22"/>
          <p:cNvSpPr/>
          <p:nvPr/>
        </p:nvSpPr>
        <p:spPr>
          <a:xfrm>
            <a:off x="5029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5" name="Shape 23"/>
          <p:cNvSpPr/>
          <p:nvPr/>
        </p:nvSpPr>
        <p:spPr>
          <a:xfrm>
            <a:off x="502920" y="2788920"/>
            <a:ext cx="1874520" cy="54864"/>
          </a:xfrm>
          <a:prstGeom prst="rect">
            <a:avLst/>
          </a:prstGeom>
          <a:solidFill>
            <a:srgbClr val="F27A1A"/>
          </a:solidFill>
          <a:ln/>
        </p:spPr>
      </p:sp>
      <p:sp>
        <p:nvSpPr>
          <p:cNvPr id="26" name="Text 24"/>
          <p:cNvSpPr/>
          <p:nvPr/>
        </p:nvSpPr>
        <p:spPr>
          <a:xfrm>
            <a:off x="5029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92%</a:t>
            </a:r>
            <a:endParaRPr lang="en-US" sz="2800" dirty="0"/>
          </a:p>
        </p:txBody>
      </p:sp>
      <p:sp>
        <p:nvSpPr>
          <p:cNvPr id="27" name="Text 25"/>
          <p:cNvSpPr/>
          <p:nvPr/>
        </p:nvSpPr>
        <p:spPr>
          <a:xfrm>
            <a:off x="5029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Student</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Preference</a:t>
            </a:r>
            <a:endParaRPr lang="en-US" sz="1000" dirty="0"/>
          </a:p>
        </p:txBody>
      </p:sp>
      <p:sp>
        <p:nvSpPr>
          <p:cNvPr id="28" name="Text 26"/>
          <p:cNvSpPr/>
          <p:nvPr/>
        </p:nvSpPr>
        <p:spPr>
          <a:xfrm>
            <a:off x="5029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Learner satisfaction rating</a:t>
            </a:r>
            <a:endParaRPr lang="en-US" sz="800" dirty="0"/>
          </a:p>
        </p:txBody>
      </p:sp>
      <p:sp>
        <p:nvSpPr>
          <p:cNvPr id="29" name="Shape 27"/>
          <p:cNvSpPr/>
          <p:nvPr/>
        </p:nvSpPr>
        <p:spPr>
          <a:xfrm>
            <a:off x="25603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30" name="Shape 28"/>
          <p:cNvSpPr/>
          <p:nvPr/>
        </p:nvSpPr>
        <p:spPr>
          <a:xfrm>
            <a:off x="2560320" y="2788920"/>
            <a:ext cx="1874520" cy="54864"/>
          </a:xfrm>
          <a:prstGeom prst="rect">
            <a:avLst/>
          </a:prstGeom>
          <a:solidFill>
            <a:srgbClr val="F27A1A"/>
          </a:solidFill>
          <a:ln/>
        </p:spPr>
      </p:sp>
      <p:sp>
        <p:nvSpPr>
          <p:cNvPr id="31" name="Text 29"/>
          <p:cNvSpPr/>
          <p:nvPr/>
        </p:nvSpPr>
        <p:spPr>
          <a:xfrm>
            <a:off x="25603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24/7</a:t>
            </a:r>
            <a:endParaRPr lang="en-US" sz="2800" dirty="0"/>
          </a:p>
        </p:txBody>
      </p:sp>
      <p:sp>
        <p:nvSpPr>
          <p:cNvPr id="32" name="Text 30"/>
          <p:cNvSpPr/>
          <p:nvPr/>
        </p:nvSpPr>
        <p:spPr>
          <a:xfrm>
            <a:off x="25603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Proactive</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Support</a:t>
            </a:r>
            <a:endParaRPr lang="en-US" sz="1000" dirty="0"/>
          </a:p>
        </p:txBody>
      </p:sp>
      <p:sp>
        <p:nvSpPr>
          <p:cNvPr id="33" name="Text 31"/>
          <p:cNvSpPr/>
          <p:nvPr/>
        </p:nvSpPr>
        <p:spPr>
          <a:xfrm>
            <a:off x="25603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Always-on student assistance</a:t>
            </a:r>
            <a:endParaRPr lang="en-US" sz="800" dirty="0"/>
          </a:p>
        </p:txBody>
      </p:sp>
      <p:sp>
        <p:nvSpPr>
          <p:cNvPr id="34" name="Shape 32"/>
          <p:cNvSpPr/>
          <p:nvPr/>
        </p:nvSpPr>
        <p:spPr>
          <a:xfrm>
            <a:off x="46177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35" name="Shape 33"/>
          <p:cNvSpPr/>
          <p:nvPr/>
        </p:nvSpPr>
        <p:spPr>
          <a:xfrm>
            <a:off x="4617720" y="2788920"/>
            <a:ext cx="1874520" cy="54864"/>
          </a:xfrm>
          <a:prstGeom prst="rect">
            <a:avLst/>
          </a:prstGeom>
          <a:solidFill>
            <a:srgbClr val="F27A1A"/>
          </a:solidFill>
          <a:ln/>
        </p:spPr>
      </p:sp>
      <p:sp>
        <p:nvSpPr>
          <p:cNvPr id="36" name="Text 34"/>
          <p:cNvSpPr/>
          <p:nvPr/>
        </p:nvSpPr>
        <p:spPr>
          <a:xfrm>
            <a:off x="46177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10+</a:t>
            </a:r>
            <a:endParaRPr lang="en-US" sz="2800" dirty="0"/>
          </a:p>
        </p:txBody>
      </p:sp>
      <p:sp>
        <p:nvSpPr>
          <p:cNvPr id="37" name="Text 35"/>
          <p:cNvSpPr/>
          <p:nvPr/>
        </p:nvSpPr>
        <p:spPr>
          <a:xfrm>
            <a:off x="46177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Hrs/Week</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Saved</a:t>
            </a:r>
            <a:endParaRPr lang="en-US" sz="1000" dirty="0"/>
          </a:p>
        </p:txBody>
      </p:sp>
      <p:sp>
        <p:nvSpPr>
          <p:cNvPr id="38" name="Text 36"/>
          <p:cNvSpPr/>
          <p:nvPr/>
        </p:nvSpPr>
        <p:spPr>
          <a:xfrm>
            <a:off x="46177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Through automated grading</a:t>
            </a:r>
            <a:endParaRPr lang="en-US" sz="800" dirty="0"/>
          </a:p>
        </p:txBody>
      </p:sp>
      <p:sp>
        <p:nvSpPr>
          <p:cNvPr id="39" name="Shape 37"/>
          <p:cNvSpPr/>
          <p:nvPr/>
        </p:nvSpPr>
        <p:spPr>
          <a:xfrm>
            <a:off x="66751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40" name="Shape 38"/>
          <p:cNvSpPr/>
          <p:nvPr/>
        </p:nvSpPr>
        <p:spPr>
          <a:xfrm>
            <a:off x="6675120" y="2788920"/>
            <a:ext cx="1874520" cy="54864"/>
          </a:xfrm>
          <a:prstGeom prst="rect">
            <a:avLst/>
          </a:prstGeom>
          <a:solidFill>
            <a:srgbClr val="F27A1A"/>
          </a:solidFill>
          <a:ln/>
        </p:spPr>
      </p:sp>
      <p:sp>
        <p:nvSpPr>
          <p:cNvPr id="41" name="Text 39"/>
          <p:cNvSpPr/>
          <p:nvPr/>
        </p:nvSpPr>
        <p:spPr>
          <a:xfrm>
            <a:off x="66751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100K+</a:t>
            </a:r>
            <a:endParaRPr lang="en-US" sz="2800" dirty="0"/>
          </a:p>
        </p:txBody>
      </p:sp>
      <p:sp>
        <p:nvSpPr>
          <p:cNvPr id="42" name="Text 40"/>
          <p:cNvSpPr/>
          <p:nvPr/>
        </p:nvSpPr>
        <p:spPr>
          <a:xfrm>
            <a:off x="66751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Students</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Served</a:t>
            </a:r>
            <a:endParaRPr lang="en-US" sz="1000" dirty="0"/>
          </a:p>
        </p:txBody>
      </p:sp>
      <p:sp>
        <p:nvSpPr>
          <p:cNvPr id="43" name="Text 41"/>
          <p:cNvSpPr/>
          <p:nvPr/>
        </p:nvSpPr>
        <p:spPr>
          <a:xfrm>
            <a:off x="66751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Across multi-campus systems</a:t>
            </a:r>
            <a:endParaRPr lang="en-US" sz="800" dirty="0"/>
          </a:p>
        </p:txBody>
      </p:sp>
      <p:sp>
        <p:nvSpPr>
          <p:cNvPr id="44" name="Shape 42"/>
          <p:cNvSpPr/>
          <p:nvPr/>
        </p:nvSpPr>
        <p:spPr>
          <a:xfrm>
            <a:off x="0" y="4681728"/>
            <a:ext cx="9144000" cy="461772"/>
          </a:xfrm>
          <a:prstGeom prst="rect">
            <a:avLst/>
          </a:prstGeom>
          <a:solidFill>
            <a:srgbClr val="0A1235"/>
          </a:solidFill>
          <a:ln/>
        </p:spPr>
      </p:sp>
      <p:pic>
        <p:nvPicPr>
          <p:cNvPr id="45"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6" name="Text 43"/>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E1C4A"/>
        </a:solidFill>
      </p:bgPr>
    </p:bg>
    <p:spTree>
      <p:nvGrpSpPr>
        <p:cNvPr id="1" name=""/>
        <p:cNvGrpSpPr/>
        <p:nvPr/>
      </p:nvGrpSpPr>
      <p:grpSpPr>
        <a:xfrm>
          <a:off x="0" y="0"/>
          <a:ext cx="0" cy="0"/>
          <a:chOff x="0" y="0"/>
          <a:chExt cx="0" cy="0"/>
        </a:xfrm>
      </p:grpSpPr>
      <p:sp>
        <p:nvSpPr>
          <p:cNvPr id="2" name="Text 0"/>
          <p:cNvSpPr/>
          <p:nvPr/>
        </p:nvSpPr>
        <p:spPr>
          <a:xfrm>
            <a:off x="548640" y="274320"/>
            <a:ext cx="7315200" cy="548640"/>
          </a:xfrm>
          <a:prstGeom prst="rect">
            <a:avLst/>
          </a:prstGeom>
          <a:noFill/>
          <a:ln/>
        </p:spPr>
        <p:txBody>
          <a:bodyPr wrap="square" lIns="0" tIns="0" rIns="0" bIns="0" rtlCol="0" anchor="ctr"/>
          <a:lstStyle/>
          <a:p>
            <a:pPr indent="0" marL="0">
              <a:buNone/>
            </a:pPr>
            <a:r>
              <a:rPr lang="en-US" sz="3000" b="1" dirty="0">
                <a:solidFill>
                  <a:srgbClr val="FFFFFF"/>
                </a:solidFill>
                <a:latin typeface="Arial Black" pitchFamily="34" charset="0"/>
                <a:ea typeface="Arial Black" pitchFamily="34" charset="-122"/>
                <a:cs typeface="Arial Black" pitchFamily="34" charset="-120"/>
              </a:rPr>
              <a:t>Why </a:t>
            </a:r>
            <a:pPr indent="0" marL="0">
              <a:buNone/>
            </a:pPr>
            <a:r>
              <a:rPr lang="en-US" sz="3000" b="1" dirty="0">
                <a:solidFill>
                  <a:srgbClr val="F27A1A"/>
                </a:solidFill>
                <a:latin typeface="Arial Black" pitchFamily="34" charset="0"/>
                <a:ea typeface="Arial Black" pitchFamily="34" charset="-122"/>
                <a:cs typeface="Arial Black" pitchFamily="34" charset="-120"/>
              </a:rPr>
              <a:t>ConnexR?</a:t>
            </a:r>
            <a:endParaRPr lang="en-US" sz="3000" dirty="0"/>
          </a:p>
        </p:txBody>
      </p:sp>
      <p:sp>
        <p:nvSpPr>
          <p:cNvPr id="3" name="Shape 1"/>
          <p:cNvSpPr/>
          <p:nvPr/>
        </p:nvSpPr>
        <p:spPr>
          <a:xfrm>
            <a:off x="548640" y="100584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4" name="Shape 2"/>
          <p:cNvSpPr/>
          <p:nvPr/>
        </p:nvSpPr>
        <p:spPr>
          <a:xfrm>
            <a:off x="548640" y="1005840"/>
            <a:ext cx="54864" cy="1463040"/>
          </a:xfrm>
          <a:prstGeom prst="rect">
            <a:avLst/>
          </a:prstGeom>
          <a:solidFill>
            <a:srgbClr val="F27A1A"/>
          </a:solidFill>
          <a:ln/>
        </p:spPr>
      </p:sp>
      <p:sp>
        <p:nvSpPr>
          <p:cNvPr id="5" name="Shape 3"/>
          <p:cNvSpPr/>
          <p:nvPr/>
        </p:nvSpPr>
        <p:spPr>
          <a:xfrm>
            <a:off x="731520" y="1143000"/>
            <a:ext cx="365760" cy="365760"/>
          </a:xfrm>
          <a:prstGeom prst="ellipse">
            <a:avLst/>
          </a:prstGeom>
          <a:solidFill>
            <a:srgbClr val="F27A1A"/>
          </a:solidFill>
          <a:ln/>
        </p:spPr>
      </p:sp>
      <p:sp>
        <p:nvSpPr>
          <p:cNvPr id="6" name="Text 4"/>
          <p:cNvSpPr/>
          <p:nvPr/>
        </p:nvSpPr>
        <p:spPr>
          <a:xfrm>
            <a:off x="731520" y="114300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01</a:t>
            </a:r>
            <a:endParaRPr lang="en-US" sz="1400" dirty="0"/>
          </a:p>
        </p:txBody>
      </p:sp>
      <p:sp>
        <p:nvSpPr>
          <p:cNvPr id="7" name="Text 5"/>
          <p:cNvSpPr/>
          <p:nvPr/>
        </p:nvSpPr>
        <p:spPr>
          <a:xfrm>
            <a:off x="1234440" y="114300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Education Domain Expertise</a:t>
            </a:r>
            <a:endParaRPr lang="en-US" sz="1300" dirty="0"/>
          </a:p>
        </p:txBody>
      </p:sp>
      <p:sp>
        <p:nvSpPr>
          <p:cNvPr id="8" name="Text 6"/>
          <p:cNvSpPr/>
          <p:nvPr/>
        </p:nvSpPr>
        <p:spPr>
          <a:xfrm>
            <a:off x="731520" y="160020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Deep experience across universities, K-12 systems, and training providers. We understand the academic, operational, and compliance realities of delivering education technology at scale.</a:t>
            </a:r>
            <a:endParaRPr lang="en-US" sz="1000" dirty="0"/>
          </a:p>
        </p:txBody>
      </p:sp>
      <p:sp>
        <p:nvSpPr>
          <p:cNvPr id="9" name="Shape 7"/>
          <p:cNvSpPr/>
          <p:nvPr/>
        </p:nvSpPr>
        <p:spPr>
          <a:xfrm>
            <a:off x="4663440" y="100584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0" name="Shape 8"/>
          <p:cNvSpPr/>
          <p:nvPr/>
        </p:nvSpPr>
        <p:spPr>
          <a:xfrm>
            <a:off x="4663440" y="1005840"/>
            <a:ext cx="54864" cy="1463040"/>
          </a:xfrm>
          <a:prstGeom prst="rect">
            <a:avLst/>
          </a:prstGeom>
          <a:solidFill>
            <a:srgbClr val="F27A1A"/>
          </a:solidFill>
          <a:ln/>
        </p:spPr>
      </p:sp>
      <p:sp>
        <p:nvSpPr>
          <p:cNvPr id="11" name="Shape 9"/>
          <p:cNvSpPr/>
          <p:nvPr/>
        </p:nvSpPr>
        <p:spPr>
          <a:xfrm>
            <a:off x="4846320" y="1143000"/>
            <a:ext cx="365760" cy="365760"/>
          </a:xfrm>
          <a:prstGeom prst="ellipse">
            <a:avLst/>
          </a:prstGeom>
          <a:solidFill>
            <a:srgbClr val="F27A1A"/>
          </a:solidFill>
          <a:ln/>
        </p:spPr>
      </p:sp>
      <p:sp>
        <p:nvSpPr>
          <p:cNvPr id="12" name="Text 10"/>
          <p:cNvSpPr/>
          <p:nvPr/>
        </p:nvSpPr>
        <p:spPr>
          <a:xfrm>
            <a:off x="4846320" y="114300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02</a:t>
            </a:r>
            <a:endParaRPr lang="en-US" sz="1400" dirty="0"/>
          </a:p>
        </p:txBody>
      </p:sp>
      <p:sp>
        <p:nvSpPr>
          <p:cNvPr id="13" name="Text 11"/>
          <p:cNvSpPr/>
          <p:nvPr/>
        </p:nvSpPr>
        <p:spPr>
          <a:xfrm>
            <a:off x="5349240" y="114300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FERPA-First Architecture</a:t>
            </a:r>
            <a:endParaRPr lang="en-US" sz="1300" dirty="0"/>
          </a:p>
        </p:txBody>
      </p:sp>
      <p:sp>
        <p:nvSpPr>
          <p:cNvPr id="14" name="Text 12"/>
          <p:cNvSpPr/>
          <p:nvPr/>
        </p:nvSpPr>
        <p:spPr>
          <a:xfrm>
            <a:off x="4846320" y="160020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Every solution is built with FERPA compliance at the foundation. Student data privacy, access controls, encryption, and audit readiness are embedded from day one, not bolted on after the fact.</a:t>
            </a:r>
            <a:endParaRPr lang="en-US" sz="1000" dirty="0"/>
          </a:p>
        </p:txBody>
      </p:sp>
      <p:sp>
        <p:nvSpPr>
          <p:cNvPr id="15" name="Shape 13"/>
          <p:cNvSpPr/>
          <p:nvPr/>
        </p:nvSpPr>
        <p:spPr>
          <a:xfrm>
            <a:off x="548640" y="274320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6" name="Shape 14"/>
          <p:cNvSpPr/>
          <p:nvPr/>
        </p:nvSpPr>
        <p:spPr>
          <a:xfrm>
            <a:off x="548640" y="2743200"/>
            <a:ext cx="54864" cy="1463040"/>
          </a:xfrm>
          <a:prstGeom prst="rect">
            <a:avLst/>
          </a:prstGeom>
          <a:solidFill>
            <a:srgbClr val="F27A1A"/>
          </a:solidFill>
          <a:ln/>
        </p:spPr>
      </p:sp>
      <p:sp>
        <p:nvSpPr>
          <p:cNvPr id="17" name="Shape 15"/>
          <p:cNvSpPr/>
          <p:nvPr/>
        </p:nvSpPr>
        <p:spPr>
          <a:xfrm>
            <a:off x="731520" y="2880360"/>
            <a:ext cx="365760" cy="365760"/>
          </a:xfrm>
          <a:prstGeom prst="ellipse">
            <a:avLst/>
          </a:prstGeom>
          <a:solidFill>
            <a:srgbClr val="F27A1A"/>
          </a:solidFill>
          <a:ln/>
        </p:spPr>
      </p:sp>
      <p:sp>
        <p:nvSpPr>
          <p:cNvPr id="18" name="Text 16"/>
          <p:cNvSpPr/>
          <p:nvPr/>
        </p:nvSpPr>
        <p:spPr>
          <a:xfrm>
            <a:off x="731520" y="288036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03</a:t>
            </a:r>
            <a:endParaRPr lang="en-US" sz="1400" dirty="0"/>
          </a:p>
        </p:txBody>
      </p:sp>
      <p:sp>
        <p:nvSpPr>
          <p:cNvPr id="19" name="Text 17"/>
          <p:cNvSpPr/>
          <p:nvPr/>
        </p:nvSpPr>
        <p:spPr>
          <a:xfrm>
            <a:off x="1234440" y="288036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Scalable Student Platforms</a:t>
            </a:r>
            <a:endParaRPr lang="en-US" sz="1300" dirty="0"/>
          </a:p>
        </p:txBody>
      </p:sp>
      <p:sp>
        <p:nvSpPr>
          <p:cNvPr id="20" name="Text 18"/>
          <p:cNvSpPr/>
          <p:nvPr/>
        </p:nvSpPr>
        <p:spPr>
          <a:xfrm>
            <a:off x="731520" y="333756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We build platforms that serve 100,000+ students across multiple campuses without degradation. Our architectures handle peak enrollment, real-time analytics, and always-on tutoring at scale.</a:t>
            </a:r>
            <a:endParaRPr lang="en-US" sz="1000" dirty="0"/>
          </a:p>
        </p:txBody>
      </p:sp>
      <p:sp>
        <p:nvSpPr>
          <p:cNvPr id="21" name="Shape 19"/>
          <p:cNvSpPr/>
          <p:nvPr/>
        </p:nvSpPr>
        <p:spPr>
          <a:xfrm>
            <a:off x="4663440" y="274320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2" name="Shape 20"/>
          <p:cNvSpPr/>
          <p:nvPr/>
        </p:nvSpPr>
        <p:spPr>
          <a:xfrm>
            <a:off x="4663440" y="2743200"/>
            <a:ext cx="54864" cy="1463040"/>
          </a:xfrm>
          <a:prstGeom prst="rect">
            <a:avLst/>
          </a:prstGeom>
          <a:solidFill>
            <a:srgbClr val="F27A1A"/>
          </a:solidFill>
          <a:ln/>
        </p:spPr>
      </p:sp>
      <p:sp>
        <p:nvSpPr>
          <p:cNvPr id="23" name="Shape 21"/>
          <p:cNvSpPr/>
          <p:nvPr/>
        </p:nvSpPr>
        <p:spPr>
          <a:xfrm>
            <a:off x="4846320" y="2880360"/>
            <a:ext cx="365760" cy="365760"/>
          </a:xfrm>
          <a:prstGeom prst="ellipse">
            <a:avLst/>
          </a:prstGeom>
          <a:solidFill>
            <a:srgbClr val="F27A1A"/>
          </a:solidFill>
          <a:ln/>
        </p:spPr>
      </p:sp>
      <p:sp>
        <p:nvSpPr>
          <p:cNvPr id="24" name="Text 22"/>
          <p:cNvSpPr/>
          <p:nvPr/>
        </p:nvSpPr>
        <p:spPr>
          <a:xfrm>
            <a:off x="4846320" y="288036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04</a:t>
            </a:r>
            <a:endParaRPr lang="en-US" sz="1400" dirty="0"/>
          </a:p>
        </p:txBody>
      </p:sp>
      <p:sp>
        <p:nvSpPr>
          <p:cNvPr id="25" name="Text 23"/>
          <p:cNvSpPr/>
          <p:nvPr/>
        </p:nvSpPr>
        <p:spPr>
          <a:xfrm>
            <a:off x="5349240" y="288036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Measurable Learning Outcomes</a:t>
            </a:r>
            <a:endParaRPr lang="en-US" sz="1300" dirty="0"/>
          </a:p>
        </p:txBody>
      </p:sp>
      <p:sp>
        <p:nvSpPr>
          <p:cNvPr id="26" name="Text 24"/>
          <p:cNvSpPr/>
          <p:nvPr/>
        </p:nvSpPr>
        <p:spPr>
          <a:xfrm>
            <a:off x="4846320" y="333756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Every engagement targets quantifiable results: higher retention rates, faster learning cycles, reduced instructor workload, and improved student satisfaction scores.</a:t>
            </a:r>
            <a:endParaRPr lang="en-US" sz="1000" dirty="0"/>
          </a:p>
        </p:txBody>
      </p:sp>
      <p:sp>
        <p:nvSpPr>
          <p:cNvPr id="27" name="Shape 25"/>
          <p:cNvSpPr/>
          <p:nvPr/>
        </p:nvSpPr>
        <p:spPr>
          <a:xfrm>
            <a:off x="2743200" y="4114800"/>
            <a:ext cx="3657600" cy="411480"/>
          </a:xfrm>
          <a:prstGeom prst="rect">
            <a:avLst/>
          </a:prstGeom>
          <a:solidFill>
            <a:srgbClr val="F27A1A"/>
          </a:solidFill>
          <a:ln/>
        </p:spPr>
      </p:sp>
      <p:sp>
        <p:nvSpPr>
          <p:cNvPr id="28" name="Text 26"/>
          <p:cNvSpPr/>
          <p:nvPr/>
        </p:nvSpPr>
        <p:spPr>
          <a:xfrm>
            <a:off x="2743200" y="4114800"/>
            <a:ext cx="3657600" cy="41148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Let's Build Something Great Together</a:t>
            </a:r>
            <a:endParaRPr lang="en-US" sz="1200" dirty="0"/>
          </a:p>
        </p:txBody>
      </p:sp>
      <p:sp>
        <p:nvSpPr>
          <p:cNvPr id="29" name="Shape 27"/>
          <p:cNvSpPr/>
          <p:nvPr/>
        </p:nvSpPr>
        <p:spPr>
          <a:xfrm>
            <a:off x="0" y="4681728"/>
            <a:ext cx="9144000" cy="461772"/>
          </a:xfrm>
          <a:prstGeom prst="rect">
            <a:avLst/>
          </a:prstGeom>
          <a:solidFill>
            <a:srgbClr val="0A1235"/>
          </a:solidFill>
          <a:ln/>
        </p:spPr>
      </p:sp>
      <p:pic>
        <p:nvPicPr>
          <p:cNvPr id="30"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31" name="Text 28"/>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ConnexR: EdTech Intelligent Student Success Solutions</dc:title>
  <dc:subject>PptxGenJS Presentation</dc:subject>
  <dc:creator>ConnexR</dc:creator>
  <cp:lastModifiedBy>ConnexR</cp:lastModifiedBy>
  <cp:revision>1</cp:revision>
  <dcterms:created xsi:type="dcterms:W3CDTF">2026-04-01T16:21:03Z</dcterms:created>
  <dcterms:modified xsi:type="dcterms:W3CDTF">2026-04-01T16:21:03Z</dcterms:modified>
</cp:coreProperties>
</file>