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1C4A"/>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22560">
              <a:alpha val="70000"/>
            </a:srgbClr>
          </a:solidFill>
          <a:ln/>
        </p:spPr>
      </p:sp>
      <p:sp>
        <p:nvSpPr>
          <p:cNvPr id="3" name="Shape 1"/>
          <p:cNvSpPr/>
          <p:nvPr/>
        </p:nvSpPr>
        <p:spPr>
          <a:xfrm>
            <a:off x="0" y="4892040"/>
            <a:ext cx="9144000" cy="251460"/>
          </a:xfrm>
          <a:prstGeom prst="rect">
            <a:avLst/>
          </a:prstGeom>
          <a:solidFill>
            <a:srgbClr val="F27A1A"/>
          </a:solidFill>
          <a:ln/>
        </p:spPr>
      </p:sp>
      <p:pic>
        <p:nvPicPr>
          <p:cNvPr id="4" name="Image 0" descr="/sessions/peaceful-jolly-allen/logos/real/ConnexR-logo-white-transparent.png">    </p:cNvPr>
          <p:cNvPicPr>
            <a:picLocks noChangeAspect="1"/>
          </p:cNvPicPr>
          <p:nvPr/>
        </p:nvPicPr>
        <p:blipFill>
          <a:blip r:embed="rId1"/>
          <a:stretch>
            <a:fillRect/>
          </a:stretch>
        </p:blipFill>
        <p:spPr>
          <a:xfrm>
            <a:off x="548640" y="274320"/>
            <a:ext cx="2377440" cy="658368"/>
          </a:xfrm>
          <a:prstGeom prst="rect">
            <a:avLst/>
          </a:prstGeom>
        </p:spPr>
      </p:pic>
      <p:sp>
        <p:nvSpPr>
          <p:cNvPr id="5" name="Text 2"/>
          <p:cNvSpPr/>
          <p:nvPr/>
        </p:nvSpPr>
        <p:spPr>
          <a:xfrm>
            <a:off x="548640" y="1097280"/>
            <a:ext cx="7772400" cy="1645920"/>
          </a:xfrm>
          <a:prstGeom prst="rect">
            <a:avLst/>
          </a:prstGeom>
          <a:noFill/>
          <a:ln/>
        </p:spPr>
        <p:txBody>
          <a:bodyPr wrap="square" lIns="0" tIns="0" rIns="0" bIns="0" rtlCol="0" anchor="ctr"/>
          <a:lstStyle/>
          <a:p>
            <a:pPr indent="0" marL="0">
              <a:lnSpc>
                <a:spcPct val="110000"/>
              </a:lnSpc>
              <a:buNone/>
            </a:pPr>
            <a:r>
              <a:rPr lang="en-US" sz="3600" b="1" dirty="0">
                <a:solidFill>
                  <a:srgbClr val="FFFFFF"/>
                </a:solidFill>
                <a:latin typeface="Arial Black" pitchFamily="34" charset="0"/>
                <a:ea typeface="Arial Black" pitchFamily="34" charset="-122"/>
                <a:cs typeface="Arial Black" pitchFamily="34" charset="-120"/>
              </a:rPr>
              <a:t>FinTech</a:t>
            </a:r>
            <a:endParaRPr lang="en-US" sz="3600" dirty="0"/>
          </a:p>
          <a:p>
            <a:pPr indent="0" marL="0">
              <a:lnSpc>
                <a:spcPct val="110000"/>
              </a:lnSpc>
              <a:buNone/>
            </a:pPr>
            <a:r>
              <a:rPr lang="en-US" sz="3600" b="1" dirty="0">
                <a:solidFill>
                  <a:srgbClr val="F27A1A"/>
                </a:solidFill>
                <a:latin typeface="Arial Black" pitchFamily="34" charset="0"/>
                <a:ea typeface="Arial Black" pitchFamily="34" charset="-122"/>
                <a:cs typeface="Arial Black" pitchFamily="34" charset="-120"/>
              </a:rPr>
              <a:t>Intelligent Financial Solutions</a:t>
            </a:r>
            <a:endParaRPr lang="en-US" sz="3600" dirty="0"/>
          </a:p>
        </p:txBody>
      </p:sp>
      <p:sp>
        <p:nvSpPr>
          <p:cNvPr id="6" name="Shape 3"/>
          <p:cNvSpPr/>
          <p:nvPr/>
        </p:nvSpPr>
        <p:spPr>
          <a:xfrm>
            <a:off x="548640" y="2926080"/>
            <a:ext cx="4114800" cy="365760"/>
          </a:xfrm>
          <a:prstGeom prst="rect">
            <a:avLst/>
          </a:prstGeom>
          <a:solidFill>
            <a:srgbClr val="122560"/>
          </a:solidFill>
          <a:ln/>
        </p:spPr>
      </p:sp>
      <p:sp>
        <p:nvSpPr>
          <p:cNvPr id="7" name="Text 4"/>
          <p:cNvSpPr/>
          <p:nvPr/>
        </p:nvSpPr>
        <p:spPr>
          <a:xfrm>
            <a:off x="548640" y="2926080"/>
            <a:ext cx="4114800" cy="365760"/>
          </a:xfrm>
          <a:prstGeom prst="rect">
            <a:avLst/>
          </a:prstGeom>
          <a:noFill/>
          <a:ln/>
        </p:spPr>
        <p:txBody>
          <a:bodyPr wrap="square" rtlCol="0" anchor="ctr"/>
          <a:lstStyle/>
          <a:p>
            <a:pPr algn="ctr" indent="0" marL="0">
              <a:buNone/>
            </a:pPr>
            <a:r>
              <a:rPr lang="en-US" sz="1000" b="1" spc="200" kern="0" dirty="0">
                <a:solidFill>
                  <a:srgbClr val="A0B4D4"/>
                </a:solidFill>
                <a:latin typeface="Calibri" pitchFamily="34" charset="0"/>
                <a:ea typeface="Calibri" pitchFamily="34" charset="-122"/>
                <a:cs typeface="Calibri" pitchFamily="34" charset="-120"/>
              </a:rPr>
              <a:t>FINTECH CAPABILITIES</a:t>
            </a:r>
            <a:endParaRPr lang="en-US" sz="1000" dirty="0"/>
          </a:p>
        </p:txBody>
      </p:sp>
      <p:sp>
        <p:nvSpPr>
          <p:cNvPr id="8" name="Text 5"/>
          <p:cNvSpPr/>
          <p:nvPr/>
        </p:nvSpPr>
        <p:spPr>
          <a:xfrm>
            <a:off x="548640" y="3429000"/>
            <a:ext cx="5029200" cy="365760"/>
          </a:xfrm>
          <a:prstGeom prst="rect">
            <a:avLst/>
          </a:prstGeom>
          <a:noFill/>
          <a:ln/>
        </p:spPr>
        <p:txBody>
          <a:bodyPr wrap="square" lIns="0" tIns="0" rIns="0" bIns="0" rtlCol="0" anchor="ctr"/>
          <a:lstStyle/>
          <a:p>
            <a:pPr indent="0" marL="0">
              <a:buNone/>
            </a:pPr>
            <a:r>
              <a:rPr lang="en-US" sz="1400" i="1" dirty="0">
                <a:solidFill>
                  <a:srgbClr val="C0CBE0"/>
                </a:solidFill>
                <a:latin typeface="Calibri" pitchFamily="34" charset="0"/>
                <a:ea typeface="Calibri" pitchFamily="34" charset="-122"/>
                <a:cs typeface="Calibri" pitchFamily="34" charset="-120"/>
              </a:rPr>
              <a:t>Scalable Platforms for Modern Financial Services</a:t>
            </a:r>
            <a:endParaRPr lang="en-US" sz="1400" dirty="0"/>
          </a:p>
        </p:txBody>
      </p:sp>
      <p:sp>
        <p:nvSpPr>
          <p:cNvPr id="9" name="Shape 6"/>
          <p:cNvSpPr/>
          <p:nvPr/>
        </p:nvSpPr>
        <p:spPr>
          <a:xfrm>
            <a:off x="6583680" y="411480"/>
            <a:ext cx="2194560" cy="411480"/>
          </a:xfrm>
          <a:prstGeom prst="rect">
            <a:avLst/>
          </a:prstGeom>
          <a:solidFill>
            <a:srgbClr val="F27A1A"/>
          </a:solidFill>
          <a:ln/>
        </p:spPr>
      </p:sp>
      <p:sp>
        <p:nvSpPr>
          <p:cNvPr id="10" name="Text 7"/>
          <p:cNvSpPr/>
          <p:nvPr/>
        </p:nvSpPr>
        <p:spPr>
          <a:xfrm>
            <a:off x="6583680" y="411480"/>
            <a:ext cx="2194560" cy="411480"/>
          </a:xfrm>
          <a:prstGeom prst="rect">
            <a:avLst/>
          </a:prstGeom>
          <a:noFill/>
          <a:ln/>
        </p:spPr>
        <p:txBody>
          <a:bodyPr wrap="square" rtlCol="0" anchor="ctr"/>
          <a:lstStyle/>
          <a:p>
            <a:pPr algn="ctr" indent="0" marL="0">
              <a:buNone/>
            </a:pPr>
            <a:r>
              <a:rPr lang="en-US" sz="900" b="1" spc="200" kern="0" dirty="0">
                <a:solidFill>
                  <a:srgbClr val="FFFFFF"/>
                </a:solidFill>
                <a:latin typeface="Calibri" pitchFamily="34" charset="0"/>
                <a:ea typeface="Calibri" pitchFamily="34" charset="-122"/>
                <a:cs typeface="Calibri" pitchFamily="34" charset="-120"/>
              </a:rPr>
              <a:t>CASE STUDIES</a:t>
            </a:r>
            <a:endParaRPr lang="en-US" sz="900" dirty="0"/>
          </a:p>
        </p:txBody>
      </p:sp>
      <p:sp>
        <p:nvSpPr>
          <p:cNvPr id="11" name="Text 8"/>
          <p:cNvSpPr/>
          <p:nvPr/>
        </p:nvSpPr>
        <p:spPr>
          <a:xfrm>
            <a:off x="0" y="4892040"/>
            <a:ext cx="9144000" cy="25146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www.connexr.com  |  info@connexr.com  |  469-927-3307</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228600"/>
            <a:ext cx="3657600" cy="274320"/>
          </a:xfrm>
          <a:prstGeom prst="rect">
            <a:avLst/>
          </a:prstGeom>
          <a:noFill/>
          <a:ln/>
        </p:spPr>
        <p:txBody>
          <a:bodyPr wrap="square" lIns="0" tIns="0" rIns="0" bIns="0" rtlCol="0" anchor="ctr"/>
          <a:lstStyle/>
          <a:p>
            <a:pPr indent="0" marL="0">
              <a:buNone/>
            </a:pPr>
            <a:r>
              <a:rPr lang="en-US" sz="1000" b="1" spc="300" kern="0" dirty="0">
                <a:solidFill>
                  <a:srgbClr val="F27A1A"/>
                </a:solidFill>
                <a:latin typeface="Calibri" pitchFamily="34" charset="0"/>
                <a:ea typeface="Calibri" pitchFamily="34" charset="-122"/>
                <a:cs typeface="Calibri" pitchFamily="34" charset="-120"/>
              </a:rPr>
              <a:t>ENGAGEMENT OVERVIEW</a:t>
            </a:r>
            <a:endParaRPr lang="en-US" sz="1000" dirty="0"/>
          </a:p>
        </p:txBody>
      </p:sp>
      <p:sp>
        <p:nvSpPr>
          <p:cNvPr id="4" name="Text 2"/>
          <p:cNvSpPr/>
          <p:nvPr/>
        </p:nvSpPr>
        <p:spPr>
          <a:xfrm>
            <a:off x="548640" y="548640"/>
            <a:ext cx="7772400" cy="457200"/>
          </a:xfrm>
          <a:prstGeom prst="rect">
            <a:avLst/>
          </a:prstGeom>
          <a:noFill/>
          <a:ln/>
        </p:spPr>
        <p:txBody>
          <a:bodyPr wrap="square" lIns="0" tIns="0" rIns="0" bIns="0" rtlCol="0" anchor="ctr"/>
          <a:lstStyle/>
          <a:p>
            <a:pPr indent="0" marL="0">
              <a:buNone/>
            </a:pPr>
            <a:r>
              <a:rPr lang="en-US" sz="2400" b="1" dirty="0">
                <a:solidFill>
                  <a:srgbClr val="122560"/>
                </a:solidFill>
                <a:latin typeface="Arial Black" pitchFamily="34" charset="0"/>
                <a:ea typeface="Arial Black" pitchFamily="34" charset="-122"/>
                <a:cs typeface="Arial Black" pitchFamily="34" charset="-120"/>
              </a:rPr>
              <a:t>FinTech Transformation</a:t>
            </a:r>
            <a:endParaRPr lang="en-US" sz="2400" dirty="0"/>
          </a:p>
        </p:txBody>
      </p:sp>
      <p:sp>
        <p:nvSpPr>
          <p:cNvPr id="5" name="Shape 3"/>
          <p:cNvSpPr/>
          <p:nvPr/>
        </p:nvSpPr>
        <p:spPr>
          <a:xfrm>
            <a:off x="457200" y="1188720"/>
            <a:ext cx="47548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457200" y="1188720"/>
            <a:ext cx="54864" cy="2286000"/>
          </a:xfrm>
          <a:prstGeom prst="rect">
            <a:avLst/>
          </a:prstGeom>
          <a:solidFill>
            <a:srgbClr val="F27A1A"/>
          </a:solidFill>
          <a:ln/>
        </p:spPr>
      </p:sp>
      <p:sp>
        <p:nvSpPr>
          <p:cNvPr id="7" name="Text 5"/>
          <p:cNvSpPr/>
          <p:nvPr/>
        </p:nvSpPr>
        <p:spPr>
          <a:xfrm>
            <a:off x="731520" y="1280160"/>
            <a:ext cx="41148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THE CHALLENGE</a:t>
            </a:r>
            <a:endParaRPr lang="en-US" sz="1000" dirty="0"/>
          </a:p>
        </p:txBody>
      </p:sp>
      <p:sp>
        <p:nvSpPr>
          <p:cNvPr id="8" name="Text 6"/>
          <p:cNvSpPr/>
          <p:nvPr/>
        </p:nvSpPr>
        <p:spPr>
          <a:xfrm>
            <a:off x="731520" y="1600200"/>
            <a:ext cx="4297680" cy="1737360"/>
          </a:xfrm>
          <a:prstGeom prst="rect">
            <a:avLst/>
          </a:prstGeom>
          <a:noFill/>
          <a:ln/>
        </p:spPr>
        <p:txBody>
          <a:bodyPr wrap="square" lIns="0" tIns="0" rIns="0" bIns="0" rtlCol="0" anchor="ctr"/>
          <a:lstStyle/>
          <a:p>
            <a:pPr indent="0" marL="0">
              <a:lnSpc>
                <a:spcPct val="130000"/>
              </a:lnSpc>
              <a:buNone/>
            </a:pPr>
            <a:r>
              <a:rPr lang="en-US" sz="1050" dirty="0">
                <a:solidFill>
                  <a:srgbClr val="2D3748"/>
                </a:solidFill>
                <a:latin typeface="Calibri" pitchFamily="34" charset="0"/>
                <a:ea typeface="Calibri" pitchFamily="34" charset="-122"/>
                <a:cs typeface="Calibri" pitchFamily="34" charset="-120"/>
              </a:rPr>
              <a:t>Financial institutions face mounting pressure from legacy monolithic architectures that cannot scale to meet modern transaction volumes. Payment processing failures during peak demand erode customer trust, while sophisticated fraud patterns bypass traditional rule-based detection systems. Client attrition accelerates as digital-native competitors deliver superior user experiences. Compliance complexity grows with evolving regulatory requirements, and manual wealth management workflows limit advisor productivity and client engagement.</a:t>
            </a:r>
            <a:endParaRPr lang="en-US" sz="1050" dirty="0"/>
          </a:p>
        </p:txBody>
      </p:sp>
      <p:sp>
        <p:nvSpPr>
          <p:cNvPr id="9" name="Shape 7"/>
          <p:cNvSpPr/>
          <p:nvPr/>
        </p:nvSpPr>
        <p:spPr>
          <a:xfrm>
            <a:off x="5394960" y="1188720"/>
            <a:ext cx="33832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0" name="Shape 8"/>
          <p:cNvSpPr/>
          <p:nvPr/>
        </p:nvSpPr>
        <p:spPr>
          <a:xfrm>
            <a:off x="5394960" y="1188720"/>
            <a:ext cx="54864" cy="2286000"/>
          </a:xfrm>
          <a:prstGeom prst="rect">
            <a:avLst/>
          </a:prstGeom>
          <a:solidFill>
            <a:srgbClr val="122560"/>
          </a:solidFill>
          <a:ln/>
        </p:spPr>
      </p:sp>
      <p:sp>
        <p:nvSpPr>
          <p:cNvPr id="11" name="Text 9"/>
          <p:cNvSpPr/>
          <p:nvPr/>
        </p:nvSpPr>
        <p:spPr>
          <a:xfrm>
            <a:off x="5669280" y="1280160"/>
            <a:ext cx="292608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PLATFORM &amp; CAPABILITIES</a:t>
            </a:r>
            <a:endParaRPr lang="en-US" sz="1000" dirty="0"/>
          </a:p>
        </p:txBody>
      </p:sp>
      <p:sp>
        <p:nvSpPr>
          <p:cNvPr id="12" name="Shape 10"/>
          <p:cNvSpPr/>
          <p:nvPr/>
        </p:nvSpPr>
        <p:spPr>
          <a:xfrm>
            <a:off x="5669280" y="1645920"/>
            <a:ext cx="960120" cy="237744"/>
          </a:xfrm>
          <a:prstGeom prst="rect">
            <a:avLst/>
          </a:prstGeom>
          <a:solidFill>
            <a:srgbClr val="122560"/>
          </a:solidFill>
          <a:ln/>
        </p:spPr>
      </p:sp>
      <p:sp>
        <p:nvSpPr>
          <p:cNvPr id="13" name="Text 11"/>
          <p:cNvSpPr/>
          <p:nvPr/>
        </p:nvSpPr>
        <p:spPr>
          <a:xfrm>
            <a:off x="5669280"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Core Banking</a:t>
            </a:r>
            <a:endParaRPr lang="en-US" sz="700" dirty="0"/>
          </a:p>
        </p:txBody>
      </p:sp>
      <p:sp>
        <p:nvSpPr>
          <p:cNvPr id="14" name="Shape 12"/>
          <p:cNvSpPr/>
          <p:nvPr/>
        </p:nvSpPr>
        <p:spPr>
          <a:xfrm>
            <a:off x="6702552" y="1645920"/>
            <a:ext cx="960120" cy="237744"/>
          </a:xfrm>
          <a:prstGeom prst="rect">
            <a:avLst/>
          </a:prstGeom>
          <a:solidFill>
            <a:srgbClr val="122560"/>
          </a:solidFill>
          <a:ln/>
        </p:spPr>
      </p:sp>
      <p:sp>
        <p:nvSpPr>
          <p:cNvPr id="15" name="Text 13"/>
          <p:cNvSpPr/>
          <p:nvPr/>
        </p:nvSpPr>
        <p:spPr>
          <a:xfrm>
            <a:off x="6702552"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Payment Rails</a:t>
            </a:r>
            <a:endParaRPr lang="en-US" sz="700" dirty="0"/>
          </a:p>
        </p:txBody>
      </p:sp>
      <p:sp>
        <p:nvSpPr>
          <p:cNvPr id="16" name="Shape 14"/>
          <p:cNvSpPr/>
          <p:nvPr/>
        </p:nvSpPr>
        <p:spPr>
          <a:xfrm>
            <a:off x="7735824" y="1645920"/>
            <a:ext cx="960120" cy="237744"/>
          </a:xfrm>
          <a:prstGeom prst="rect">
            <a:avLst/>
          </a:prstGeom>
          <a:solidFill>
            <a:srgbClr val="122560"/>
          </a:solidFill>
          <a:ln/>
        </p:spPr>
      </p:sp>
      <p:sp>
        <p:nvSpPr>
          <p:cNvPr id="17" name="Text 15"/>
          <p:cNvSpPr/>
          <p:nvPr/>
        </p:nvSpPr>
        <p:spPr>
          <a:xfrm>
            <a:off x="7735824"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Fraud Detection</a:t>
            </a:r>
            <a:endParaRPr lang="en-US" sz="700" dirty="0"/>
          </a:p>
        </p:txBody>
      </p:sp>
      <p:sp>
        <p:nvSpPr>
          <p:cNvPr id="18" name="Shape 16"/>
          <p:cNvSpPr/>
          <p:nvPr/>
        </p:nvSpPr>
        <p:spPr>
          <a:xfrm>
            <a:off x="5669280" y="1956816"/>
            <a:ext cx="960120" cy="237744"/>
          </a:xfrm>
          <a:prstGeom prst="rect">
            <a:avLst/>
          </a:prstGeom>
          <a:solidFill>
            <a:srgbClr val="122560"/>
          </a:solidFill>
          <a:ln/>
        </p:spPr>
      </p:sp>
      <p:sp>
        <p:nvSpPr>
          <p:cNvPr id="19" name="Text 17"/>
          <p:cNvSpPr/>
          <p:nvPr/>
        </p:nvSpPr>
        <p:spPr>
          <a:xfrm>
            <a:off x="5669280"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Risk Analytics</a:t>
            </a:r>
            <a:endParaRPr lang="en-US" sz="700" dirty="0"/>
          </a:p>
        </p:txBody>
      </p:sp>
      <p:sp>
        <p:nvSpPr>
          <p:cNvPr id="20" name="Shape 18"/>
          <p:cNvSpPr/>
          <p:nvPr/>
        </p:nvSpPr>
        <p:spPr>
          <a:xfrm>
            <a:off x="6702552" y="1956816"/>
            <a:ext cx="960120" cy="237744"/>
          </a:xfrm>
          <a:prstGeom prst="rect">
            <a:avLst/>
          </a:prstGeom>
          <a:solidFill>
            <a:srgbClr val="122560"/>
          </a:solidFill>
          <a:ln/>
        </p:spPr>
      </p:sp>
      <p:sp>
        <p:nvSpPr>
          <p:cNvPr id="21" name="Text 19"/>
          <p:cNvSpPr/>
          <p:nvPr/>
        </p:nvSpPr>
        <p:spPr>
          <a:xfrm>
            <a:off x="6702552"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RegTech</a:t>
            </a:r>
            <a:endParaRPr lang="en-US" sz="700" dirty="0"/>
          </a:p>
        </p:txBody>
      </p:sp>
      <p:sp>
        <p:nvSpPr>
          <p:cNvPr id="22" name="Shape 20"/>
          <p:cNvSpPr/>
          <p:nvPr/>
        </p:nvSpPr>
        <p:spPr>
          <a:xfrm>
            <a:off x="7735824" y="1956816"/>
            <a:ext cx="960120" cy="237744"/>
          </a:xfrm>
          <a:prstGeom prst="rect">
            <a:avLst/>
          </a:prstGeom>
          <a:solidFill>
            <a:srgbClr val="122560"/>
          </a:solidFill>
          <a:ln/>
        </p:spPr>
      </p:sp>
      <p:sp>
        <p:nvSpPr>
          <p:cNvPr id="23" name="Text 21"/>
          <p:cNvSpPr/>
          <p:nvPr/>
        </p:nvSpPr>
        <p:spPr>
          <a:xfrm>
            <a:off x="7735824"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Blockchain</a:t>
            </a:r>
            <a:endParaRPr lang="en-US" sz="700" dirty="0"/>
          </a:p>
        </p:txBody>
      </p:sp>
      <p:sp>
        <p:nvSpPr>
          <p:cNvPr id="24" name="Shape 22"/>
          <p:cNvSpPr/>
          <p:nvPr/>
        </p:nvSpPr>
        <p:spPr>
          <a:xfrm>
            <a:off x="5669280" y="2267712"/>
            <a:ext cx="960120" cy="237744"/>
          </a:xfrm>
          <a:prstGeom prst="rect">
            <a:avLst/>
          </a:prstGeom>
          <a:solidFill>
            <a:srgbClr val="122560"/>
          </a:solidFill>
          <a:ln/>
        </p:spPr>
      </p:sp>
      <p:sp>
        <p:nvSpPr>
          <p:cNvPr id="25" name="Text 23"/>
          <p:cNvSpPr/>
          <p:nvPr/>
        </p:nvSpPr>
        <p:spPr>
          <a:xfrm>
            <a:off x="5669280"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Wealth Mgmt</a:t>
            </a:r>
            <a:endParaRPr lang="en-US" sz="700" dirty="0"/>
          </a:p>
        </p:txBody>
      </p:sp>
      <p:sp>
        <p:nvSpPr>
          <p:cNvPr id="26" name="Shape 24"/>
          <p:cNvSpPr/>
          <p:nvPr/>
        </p:nvSpPr>
        <p:spPr>
          <a:xfrm>
            <a:off x="6702552" y="2267712"/>
            <a:ext cx="960120" cy="237744"/>
          </a:xfrm>
          <a:prstGeom prst="rect">
            <a:avLst/>
          </a:prstGeom>
          <a:solidFill>
            <a:srgbClr val="122560"/>
          </a:solidFill>
          <a:ln/>
        </p:spPr>
      </p:sp>
      <p:sp>
        <p:nvSpPr>
          <p:cNvPr id="27" name="Text 25"/>
          <p:cNvSpPr/>
          <p:nvPr/>
        </p:nvSpPr>
        <p:spPr>
          <a:xfrm>
            <a:off x="6702552"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Open Banking</a:t>
            </a:r>
            <a:endParaRPr lang="en-US" sz="700" dirty="0"/>
          </a:p>
        </p:txBody>
      </p:sp>
      <p:sp>
        <p:nvSpPr>
          <p:cNvPr id="28" name="Shape 26"/>
          <p:cNvSpPr/>
          <p:nvPr/>
        </p:nvSpPr>
        <p:spPr>
          <a:xfrm>
            <a:off x="7735824" y="2267712"/>
            <a:ext cx="960120" cy="237744"/>
          </a:xfrm>
          <a:prstGeom prst="rect">
            <a:avLst/>
          </a:prstGeom>
          <a:solidFill>
            <a:srgbClr val="122560"/>
          </a:solidFill>
          <a:ln/>
        </p:spPr>
      </p:sp>
      <p:sp>
        <p:nvSpPr>
          <p:cNvPr id="29" name="Text 27"/>
          <p:cNvSpPr/>
          <p:nvPr/>
        </p:nvSpPr>
        <p:spPr>
          <a:xfrm>
            <a:off x="7735824"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Cloud Native</a:t>
            </a:r>
            <a:endParaRPr lang="en-US" sz="700" dirty="0"/>
          </a:p>
        </p:txBody>
      </p:sp>
      <p:sp>
        <p:nvSpPr>
          <p:cNvPr id="30" name="Shape 28"/>
          <p:cNvSpPr/>
          <p:nvPr/>
        </p:nvSpPr>
        <p:spPr>
          <a:xfrm>
            <a:off x="0" y="3749040"/>
            <a:ext cx="9144000" cy="36576"/>
          </a:xfrm>
          <a:prstGeom prst="rect">
            <a:avLst/>
          </a:prstGeom>
          <a:solidFill>
            <a:srgbClr val="E8EAF0"/>
          </a:solidFill>
          <a:ln/>
        </p:spPr>
      </p:sp>
      <p:sp>
        <p:nvSpPr>
          <p:cNvPr id="31" name="Text 29"/>
          <p:cNvSpPr/>
          <p:nvPr/>
        </p:nvSpPr>
        <p:spPr>
          <a:xfrm>
            <a:off x="4572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10x</a:t>
            </a:r>
            <a:endParaRPr lang="en-US" sz="2600" dirty="0"/>
          </a:p>
        </p:txBody>
      </p:sp>
      <p:sp>
        <p:nvSpPr>
          <p:cNvPr id="32" name="Text 30"/>
          <p:cNvSpPr/>
          <p:nvPr/>
        </p:nvSpPr>
        <p:spPr>
          <a:xfrm>
            <a:off x="4572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Transaction Throughput</a:t>
            </a:r>
            <a:endParaRPr lang="en-US" sz="900" dirty="0"/>
          </a:p>
        </p:txBody>
      </p:sp>
      <p:sp>
        <p:nvSpPr>
          <p:cNvPr id="33" name="Text 31"/>
          <p:cNvSpPr/>
          <p:nvPr/>
        </p:nvSpPr>
        <p:spPr>
          <a:xfrm>
            <a:off x="25146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35%</a:t>
            </a:r>
            <a:endParaRPr lang="en-US" sz="2600" dirty="0"/>
          </a:p>
        </p:txBody>
      </p:sp>
      <p:sp>
        <p:nvSpPr>
          <p:cNvPr id="34" name="Text 32"/>
          <p:cNvSpPr/>
          <p:nvPr/>
        </p:nvSpPr>
        <p:spPr>
          <a:xfrm>
            <a:off x="25146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Fraud Reduction</a:t>
            </a:r>
            <a:endParaRPr lang="en-US" sz="900" dirty="0"/>
          </a:p>
        </p:txBody>
      </p:sp>
      <p:sp>
        <p:nvSpPr>
          <p:cNvPr id="35" name="Text 33"/>
          <p:cNvSpPr/>
          <p:nvPr/>
        </p:nvSpPr>
        <p:spPr>
          <a:xfrm>
            <a:off x="45720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45%</a:t>
            </a:r>
            <a:endParaRPr lang="en-US" sz="2600" dirty="0"/>
          </a:p>
        </p:txBody>
      </p:sp>
      <p:sp>
        <p:nvSpPr>
          <p:cNvPr id="36" name="Text 34"/>
          <p:cNvSpPr/>
          <p:nvPr/>
        </p:nvSpPr>
        <p:spPr>
          <a:xfrm>
            <a:off x="45720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Client Engagement Lift</a:t>
            </a:r>
            <a:endParaRPr lang="en-US" sz="900" dirty="0"/>
          </a:p>
        </p:txBody>
      </p:sp>
      <p:sp>
        <p:nvSpPr>
          <p:cNvPr id="37" name="Text 35"/>
          <p:cNvSpPr/>
          <p:nvPr/>
        </p:nvSpPr>
        <p:spPr>
          <a:xfrm>
            <a:off x="66294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99.99%</a:t>
            </a:r>
            <a:endParaRPr lang="en-US" sz="2600" dirty="0"/>
          </a:p>
        </p:txBody>
      </p:sp>
      <p:sp>
        <p:nvSpPr>
          <p:cNvPr id="38" name="Text 36"/>
          <p:cNvSpPr/>
          <p:nvPr/>
        </p:nvSpPr>
        <p:spPr>
          <a:xfrm>
            <a:off x="66294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Platform Uptime</a:t>
            </a:r>
            <a:endParaRPr lang="en-US" sz="900" dirty="0"/>
          </a:p>
        </p:txBody>
      </p:sp>
      <p:sp>
        <p:nvSpPr>
          <p:cNvPr id="39" name="Shape 37"/>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1" name="Text 3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01</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Banking Core Modernization</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Mid-Size Digital Bank / High-Volume Transaction Processing</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Legacy monolithic core banking platform unable to scale for growing transaction volumes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Payment processing failures during peak demand periods eroding customer trust and revenue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Fraud detection relying on static rule-based systems that missed sophisticated attack patterns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Regulatory compliance processes requiring manual intervention, slowing product launches</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Migrated to a microservices-based core banking architecture with event-driven processing</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real-time payment orchestration layer with intelligent routing and failover capabilities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machine learning fraud detection models analyzing behavioral patterns in real time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automated regulatory reporting and compliance monitoring dashboards</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10x increase in transaction processing throughput during peak periods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99.99% platform uptime with zero unplanned outages since deployment</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35% reduction in fraudulent transactions through ML-based detection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60% faster regulatory compliance reporting cycles</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02</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Wealth Management Platform</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Wealth Advisory Firm / Multi-Channel Client Engagement</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Client engagement declining as digital-native competitors offered superior self-service experiences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Advisors spending excessive time on manual portfolio rebalancing and compliance documentation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Fragmented client data across CRM, trading, and reporting systems limiting personalization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Inability to offer real-time portfolio insights or goal-based planning to clients</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a unified wealth management platform with integrated client portal and advisor workbench</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intelligent portfolio rebalancing with automated compliance checks and trade execution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Created a 360-degree client data layer connecting CRM, trading, and financial planning systems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real-time portfolio analytics with goal tracking and scenario modeling for clients</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45% increase in client digital engagement across web and mobile platforms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20% growth in assets under management within the first year of deployment</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15 hours saved per advisor per week through workflow automation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Client retention improved by 30% through personalized digital experiences</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FINTECH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01</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Core Banking</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Modernizing legacy banking platforms with microservices architectures, event-driven processing, and real-time transaction capabilities that scale with demand.</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02</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Payment Processing</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Building real-time payment orchestration layers with intelligent routing, multi-rail support, failover automation, and sub-50ms transaction latency.</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03</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Fraud Detection</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Deploying machine learning models that analyze behavioral patterns in real time to identify and prevent sophisticated fraud across transaction channels.</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04</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Risk Analytics</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Developing quantitative risk models for credit scoring, portfolio risk assessment, and real-time exposure monitoring with regulatory-grade accuracy.</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05</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RegTech Solutions</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Automating regulatory compliance with real-time monitoring, automated reporting, and audit-ready documentation for PCI DSS, SOC 2, and open banking.</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06</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Blockchain Integration</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Implementing distributed ledger solutions for trade settlement, digital asset custody, smart contracts, and cross-border payment reconciliation.</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FINTECH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07</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Wealth Management</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Building unified advisor workbenches and client portals with intelligent rebalancing, goal-based planning, and real-time portfolio analytics.</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08</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Open Banking APIs</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Designing and implementing secure open banking APIs for account aggregation, payment initiation, and third-party data sharing with PSD2 compliance.</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09</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Digital Lending</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Creating end-to-end digital lending platforms with automated underwriting, real-time decisioning, and seamless borrower experiences across channels.</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10</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Insurance Platforms</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Building modern insurance technology solutions for policy management, claims processing, underwriting automation, and customer self-service portals.</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11</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Data Engineering</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Designing financial data lakes and real-time analytics pipelines that unify data across trading, risk, compliance, and customer systems.</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12</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Cloud Infrastructure</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Architecting secure, compliant cloud environments for financial workloads with multi-region redundancy, encryption, and disaster recovery.</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772400" cy="457200"/>
          </a:xfrm>
          <a:prstGeom prst="rect">
            <a:avLst/>
          </a:prstGeom>
          <a:noFill/>
          <a:ln/>
        </p:spPr>
        <p:txBody>
          <a:bodyPr wrap="square" lIns="0" tIns="0" rIns="0" bIns="0" rtlCol="0" anchor="ctr"/>
          <a:lstStyle/>
          <a:p>
            <a:pPr indent="0" marL="0">
              <a:buNone/>
            </a:pPr>
            <a:r>
              <a:rPr lang="en-US" sz="2200" b="1" dirty="0">
                <a:solidFill>
                  <a:srgbClr val="FFFFFF"/>
                </a:solidFill>
                <a:latin typeface="Arial Black" pitchFamily="34" charset="0"/>
                <a:ea typeface="Arial Black" pitchFamily="34" charset="-122"/>
                <a:cs typeface="Arial Black" pitchFamily="34" charset="-120"/>
              </a:rPr>
              <a:t>Proven Results Across FinTech Engagements</a:t>
            </a:r>
            <a:endParaRPr lang="en-US" sz="2200" dirty="0"/>
          </a:p>
        </p:txBody>
      </p:sp>
      <p:sp>
        <p:nvSpPr>
          <p:cNvPr id="3" name="Text 1"/>
          <p:cNvSpPr/>
          <p:nvPr/>
        </p:nvSpPr>
        <p:spPr>
          <a:xfrm>
            <a:off x="548640" y="777240"/>
            <a:ext cx="7315200" cy="274320"/>
          </a:xfrm>
          <a:prstGeom prst="rect">
            <a:avLst/>
          </a:prstGeom>
          <a:noFill/>
          <a:ln/>
        </p:spPr>
        <p:txBody>
          <a:bodyPr wrap="square" lIns="0" tIns="0" rIns="0" bIns="0" rtlCol="0" anchor="ctr"/>
          <a:lstStyle/>
          <a:p>
            <a:pPr indent="0" marL="0">
              <a:buNone/>
            </a:pPr>
            <a:r>
              <a:rPr lang="en-US" sz="1100" dirty="0">
                <a:solidFill>
                  <a:srgbClr val="A0B4D4"/>
                </a:solidFill>
                <a:latin typeface="Calibri" pitchFamily="34" charset="0"/>
                <a:ea typeface="Calibri" pitchFamily="34" charset="-122"/>
                <a:cs typeface="Calibri" pitchFamily="34" charset="-120"/>
              </a:rPr>
              <a:t>Measurable outcomes delivered for financial services organizations</a:t>
            </a:r>
            <a:endParaRPr lang="en-US" sz="1100" dirty="0"/>
          </a:p>
        </p:txBody>
      </p:sp>
      <p:sp>
        <p:nvSpPr>
          <p:cNvPr id="4" name="Shape 2"/>
          <p:cNvSpPr/>
          <p:nvPr/>
        </p:nvSpPr>
        <p:spPr>
          <a:xfrm>
            <a:off x="5029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5" name="Shape 3"/>
          <p:cNvSpPr/>
          <p:nvPr/>
        </p:nvSpPr>
        <p:spPr>
          <a:xfrm>
            <a:off x="502920" y="1234440"/>
            <a:ext cx="1874520" cy="54864"/>
          </a:xfrm>
          <a:prstGeom prst="rect">
            <a:avLst/>
          </a:prstGeom>
          <a:solidFill>
            <a:srgbClr val="F27A1A"/>
          </a:solidFill>
          <a:ln/>
        </p:spPr>
      </p:sp>
      <p:sp>
        <p:nvSpPr>
          <p:cNvPr id="6" name="Text 4"/>
          <p:cNvSpPr/>
          <p:nvPr/>
        </p:nvSpPr>
        <p:spPr>
          <a:xfrm>
            <a:off x="5029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10x</a:t>
            </a:r>
            <a:endParaRPr lang="en-US" sz="2800" dirty="0"/>
          </a:p>
        </p:txBody>
      </p:sp>
      <p:sp>
        <p:nvSpPr>
          <p:cNvPr id="7" name="Text 5"/>
          <p:cNvSpPr/>
          <p:nvPr/>
        </p:nvSpPr>
        <p:spPr>
          <a:xfrm>
            <a:off x="5029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Transaction</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Throughput</a:t>
            </a:r>
            <a:endParaRPr lang="en-US" sz="1000" dirty="0"/>
          </a:p>
        </p:txBody>
      </p:sp>
      <p:sp>
        <p:nvSpPr>
          <p:cNvPr id="8" name="Text 6"/>
          <p:cNvSpPr/>
          <p:nvPr/>
        </p:nvSpPr>
        <p:spPr>
          <a:xfrm>
            <a:off x="5029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Peak volume capacity increase</a:t>
            </a:r>
            <a:endParaRPr lang="en-US" sz="800" dirty="0"/>
          </a:p>
        </p:txBody>
      </p:sp>
      <p:sp>
        <p:nvSpPr>
          <p:cNvPr id="9" name="Shape 7"/>
          <p:cNvSpPr/>
          <p:nvPr/>
        </p:nvSpPr>
        <p:spPr>
          <a:xfrm>
            <a:off x="25603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2560320" y="1234440"/>
            <a:ext cx="1874520" cy="54864"/>
          </a:xfrm>
          <a:prstGeom prst="rect">
            <a:avLst/>
          </a:prstGeom>
          <a:solidFill>
            <a:srgbClr val="F27A1A"/>
          </a:solidFill>
          <a:ln/>
        </p:spPr>
      </p:sp>
      <p:sp>
        <p:nvSpPr>
          <p:cNvPr id="11" name="Text 9"/>
          <p:cNvSpPr/>
          <p:nvPr/>
        </p:nvSpPr>
        <p:spPr>
          <a:xfrm>
            <a:off x="25603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99.99%</a:t>
            </a:r>
            <a:endParaRPr lang="en-US" sz="2800" dirty="0"/>
          </a:p>
        </p:txBody>
      </p:sp>
      <p:sp>
        <p:nvSpPr>
          <p:cNvPr id="12" name="Text 10"/>
          <p:cNvSpPr/>
          <p:nvPr/>
        </p:nvSpPr>
        <p:spPr>
          <a:xfrm>
            <a:off x="25603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Platform</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Uptime</a:t>
            </a:r>
            <a:endParaRPr lang="en-US" sz="1000" dirty="0"/>
          </a:p>
        </p:txBody>
      </p:sp>
      <p:sp>
        <p:nvSpPr>
          <p:cNvPr id="13" name="Text 11"/>
          <p:cNvSpPr/>
          <p:nvPr/>
        </p:nvSpPr>
        <p:spPr>
          <a:xfrm>
            <a:off x="25603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High-availability infrastructure</a:t>
            </a:r>
            <a:endParaRPr lang="en-US" sz="800" dirty="0"/>
          </a:p>
        </p:txBody>
      </p:sp>
      <p:sp>
        <p:nvSpPr>
          <p:cNvPr id="14" name="Shape 12"/>
          <p:cNvSpPr/>
          <p:nvPr/>
        </p:nvSpPr>
        <p:spPr>
          <a:xfrm>
            <a:off x="46177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5" name="Shape 13"/>
          <p:cNvSpPr/>
          <p:nvPr/>
        </p:nvSpPr>
        <p:spPr>
          <a:xfrm>
            <a:off x="4617720" y="1234440"/>
            <a:ext cx="1874520" cy="54864"/>
          </a:xfrm>
          <a:prstGeom prst="rect">
            <a:avLst/>
          </a:prstGeom>
          <a:solidFill>
            <a:srgbClr val="F27A1A"/>
          </a:solidFill>
          <a:ln/>
        </p:spPr>
      </p:sp>
      <p:sp>
        <p:nvSpPr>
          <p:cNvPr id="16" name="Text 14"/>
          <p:cNvSpPr/>
          <p:nvPr/>
        </p:nvSpPr>
        <p:spPr>
          <a:xfrm>
            <a:off x="46177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35%</a:t>
            </a:r>
            <a:endParaRPr lang="en-US" sz="2800" dirty="0"/>
          </a:p>
        </p:txBody>
      </p:sp>
      <p:sp>
        <p:nvSpPr>
          <p:cNvPr id="17" name="Text 15"/>
          <p:cNvSpPr/>
          <p:nvPr/>
        </p:nvSpPr>
        <p:spPr>
          <a:xfrm>
            <a:off x="46177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Fraud</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Reduction</a:t>
            </a:r>
            <a:endParaRPr lang="en-US" sz="1000" dirty="0"/>
          </a:p>
        </p:txBody>
      </p:sp>
      <p:sp>
        <p:nvSpPr>
          <p:cNvPr id="18" name="Text 16"/>
          <p:cNvSpPr/>
          <p:nvPr/>
        </p:nvSpPr>
        <p:spPr>
          <a:xfrm>
            <a:off x="46177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Through ML-based detection</a:t>
            </a:r>
            <a:endParaRPr lang="en-US" sz="800" dirty="0"/>
          </a:p>
        </p:txBody>
      </p:sp>
      <p:sp>
        <p:nvSpPr>
          <p:cNvPr id="19" name="Shape 17"/>
          <p:cNvSpPr/>
          <p:nvPr/>
        </p:nvSpPr>
        <p:spPr>
          <a:xfrm>
            <a:off x="66751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0" name="Shape 18"/>
          <p:cNvSpPr/>
          <p:nvPr/>
        </p:nvSpPr>
        <p:spPr>
          <a:xfrm>
            <a:off x="6675120" y="1234440"/>
            <a:ext cx="1874520" cy="54864"/>
          </a:xfrm>
          <a:prstGeom prst="rect">
            <a:avLst/>
          </a:prstGeom>
          <a:solidFill>
            <a:srgbClr val="F27A1A"/>
          </a:solidFill>
          <a:ln/>
        </p:spPr>
      </p:sp>
      <p:sp>
        <p:nvSpPr>
          <p:cNvPr id="21" name="Text 19"/>
          <p:cNvSpPr/>
          <p:nvPr/>
        </p:nvSpPr>
        <p:spPr>
          <a:xfrm>
            <a:off x="66751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&lt;50ms</a:t>
            </a:r>
            <a:endParaRPr lang="en-US" sz="2800" dirty="0"/>
          </a:p>
        </p:txBody>
      </p:sp>
      <p:sp>
        <p:nvSpPr>
          <p:cNvPr id="22" name="Text 20"/>
          <p:cNvSpPr/>
          <p:nvPr/>
        </p:nvSpPr>
        <p:spPr>
          <a:xfrm>
            <a:off x="66751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Payment</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Latency</a:t>
            </a:r>
            <a:endParaRPr lang="en-US" sz="1000" dirty="0"/>
          </a:p>
        </p:txBody>
      </p:sp>
      <p:sp>
        <p:nvSpPr>
          <p:cNvPr id="23" name="Text 21"/>
          <p:cNvSpPr/>
          <p:nvPr/>
        </p:nvSpPr>
        <p:spPr>
          <a:xfrm>
            <a:off x="66751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Real-time transaction processing</a:t>
            </a:r>
            <a:endParaRPr lang="en-US" sz="800" dirty="0"/>
          </a:p>
        </p:txBody>
      </p:sp>
      <p:sp>
        <p:nvSpPr>
          <p:cNvPr id="24" name="Shape 22"/>
          <p:cNvSpPr/>
          <p:nvPr/>
        </p:nvSpPr>
        <p:spPr>
          <a:xfrm>
            <a:off x="5029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5" name="Shape 23"/>
          <p:cNvSpPr/>
          <p:nvPr/>
        </p:nvSpPr>
        <p:spPr>
          <a:xfrm>
            <a:off x="502920" y="2788920"/>
            <a:ext cx="1874520" cy="54864"/>
          </a:xfrm>
          <a:prstGeom prst="rect">
            <a:avLst/>
          </a:prstGeom>
          <a:solidFill>
            <a:srgbClr val="F27A1A"/>
          </a:solidFill>
          <a:ln/>
        </p:spPr>
      </p:sp>
      <p:sp>
        <p:nvSpPr>
          <p:cNvPr id="26" name="Text 24"/>
          <p:cNvSpPr/>
          <p:nvPr/>
        </p:nvSpPr>
        <p:spPr>
          <a:xfrm>
            <a:off x="5029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45%</a:t>
            </a:r>
            <a:endParaRPr lang="en-US" sz="2800" dirty="0"/>
          </a:p>
        </p:txBody>
      </p:sp>
      <p:sp>
        <p:nvSpPr>
          <p:cNvPr id="27" name="Text 25"/>
          <p:cNvSpPr/>
          <p:nvPr/>
        </p:nvSpPr>
        <p:spPr>
          <a:xfrm>
            <a:off x="5029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Client Engagement</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Lift</a:t>
            </a:r>
            <a:endParaRPr lang="en-US" sz="1000" dirty="0"/>
          </a:p>
        </p:txBody>
      </p:sp>
      <p:sp>
        <p:nvSpPr>
          <p:cNvPr id="28" name="Text 26"/>
          <p:cNvSpPr/>
          <p:nvPr/>
        </p:nvSpPr>
        <p:spPr>
          <a:xfrm>
            <a:off x="5029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Digital experience improvement</a:t>
            </a:r>
            <a:endParaRPr lang="en-US" sz="800" dirty="0"/>
          </a:p>
        </p:txBody>
      </p:sp>
      <p:sp>
        <p:nvSpPr>
          <p:cNvPr id="29" name="Shape 27"/>
          <p:cNvSpPr/>
          <p:nvPr/>
        </p:nvSpPr>
        <p:spPr>
          <a:xfrm>
            <a:off x="25603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0" name="Shape 28"/>
          <p:cNvSpPr/>
          <p:nvPr/>
        </p:nvSpPr>
        <p:spPr>
          <a:xfrm>
            <a:off x="2560320" y="2788920"/>
            <a:ext cx="1874520" cy="54864"/>
          </a:xfrm>
          <a:prstGeom prst="rect">
            <a:avLst/>
          </a:prstGeom>
          <a:solidFill>
            <a:srgbClr val="F27A1A"/>
          </a:solidFill>
          <a:ln/>
        </p:spPr>
      </p:sp>
      <p:sp>
        <p:nvSpPr>
          <p:cNvPr id="31" name="Text 29"/>
          <p:cNvSpPr/>
          <p:nvPr/>
        </p:nvSpPr>
        <p:spPr>
          <a:xfrm>
            <a:off x="25603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20%</a:t>
            </a:r>
            <a:endParaRPr lang="en-US" sz="2800" dirty="0"/>
          </a:p>
        </p:txBody>
      </p:sp>
      <p:sp>
        <p:nvSpPr>
          <p:cNvPr id="32" name="Text 30"/>
          <p:cNvSpPr/>
          <p:nvPr/>
        </p:nvSpPr>
        <p:spPr>
          <a:xfrm>
            <a:off x="25603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AUM</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Growth</a:t>
            </a:r>
            <a:endParaRPr lang="en-US" sz="1000" dirty="0"/>
          </a:p>
        </p:txBody>
      </p:sp>
      <p:sp>
        <p:nvSpPr>
          <p:cNvPr id="33" name="Text 31"/>
          <p:cNvSpPr/>
          <p:nvPr/>
        </p:nvSpPr>
        <p:spPr>
          <a:xfrm>
            <a:off x="25603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Wealth management portfolio gains</a:t>
            </a:r>
            <a:endParaRPr lang="en-US" sz="800" dirty="0"/>
          </a:p>
        </p:txBody>
      </p:sp>
      <p:sp>
        <p:nvSpPr>
          <p:cNvPr id="34" name="Shape 32"/>
          <p:cNvSpPr/>
          <p:nvPr/>
        </p:nvSpPr>
        <p:spPr>
          <a:xfrm>
            <a:off x="46177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5" name="Shape 33"/>
          <p:cNvSpPr/>
          <p:nvPr/>
        </p:nvSpPr>
        <p:spPr>
          <a:xfrm>
            <a:off x="4617720" y="2788920"/>
            <a:ext cx="1874520" cy="54864"/>
          </a:xfrm>
          <a:prstGeom prst="rect">
            <a:avLst/>
          </a:prstGeom>
          <a:solidFill>
            <a:srgbClr val="F27A1A"/>
          </a:solidFill>
          <a:ln/>
        </p:spPr>
      </p:sp>
      <p:sp>
        <p:nvSpPr>
          <p:cNvPr id="36" name="Text 34"/>
          <p:cNvSpPr/>
          <p:nvPr/>
        </p:nvSpPr>
        <p:spPr>
          <a:xfrm>
            <a:off x="46177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15hrs</a:t>
            </a:r>
            <a:endParaRPr lang="en-US" sz="2800" dirty="0"/>
          </a:p>
        </p:txBody>
      </p:sp>
      <p:sp>
        <p:nvSpPr>
          <p:cNvPr id="37" name="Text 35"/>
          <p:cNvSpPr/>
          <p:nvPr/>
        </p:nvSpPr>
        <p:spPr>
          <a:xfrm>
            <a:off x="46177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Saved Per</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Advisor/Week</a:t>
            </a:r>
            <a:endParaRPr lang="en-US" sz="1000" dirty="0"/>
          </a:p>
        </p:txBody>
      </p:sp>
      <p:sp>
        <p:nvSpPr>
          <p:cNvPr id="38" name="Text 36"/>
          <p:cNvSpPr/>
          <p:nvPr/>
        </p:nvSpPr>
        <p:spPr>
          <a:xfrm>
            <a:off x="46177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Workflow automation impact</a:t>
            </a:r>
            <a:endParaRPr lang="en-US" sz="800" dirty="0"/>
          </a:p>
        </p:txBody>
      </p:sp>
      <p:sp>
        <p:nvSpPr>
          <p:cNvPr id="39" name="Shape 37"/>
          <p:cNvSpPr/>
          <p:nvPr/>
        </p:nvSpPr>
        <p:spPr>
          <a:xfrm>
            <a:off x="66751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0" name="Shape 38"/>
          <p:cNvSpPr/>
          <p:nvPr/>
        </p:nvSpPr>
        <p:spPr>
          <a:xfrm>
            <a:off x="6675120" y="2788920"/>
            <a:ext cx="1874520" cy="54864"/>
          </a:xfrm>
          <a:prstGeom prst="rect">
            <a:avLst/>
          </a:prstGeom>
          <a:solidFill>
            <a:srgbClr val="F27A1A"/>
          </a:solidFill>
          <a:ln/>
        </p:spPr>
      </p:sp>
      <p:sp>
        <p:nvSpPr>
          <p:cNvPr id="41" name="Text 39"/>
          <p:cNvSpPr/>
          <p:nvPr/>
        </p:nvSpPr>
        <p:spPr>
          <a:xfrm>
            <a:off x="66751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60%</a:t>
            </a:r>
            <a:endParaRPr lang="en-US" sz="2800" dirty="0"/>
          </a:p>
        </p:txBody>
      </p:sp>
      <p:sp>
        <p:nvSpPr>
          <p:cNvPr id="42" name="Text 40"/>
          <p:cNvSpPr/>
          <p:nvPr/>
        </p:nvSpPr>
        <p:spPr>
          <a:xfrm>
            <a:off x="66751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Faster</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Compliance</a:t>
            </a:r>
            <a:endParaRPr lang="en-US" sz="1000" dirty="0"/>
          </a:p>
        </p:txBody>
      </p:sp>
      <p:sp>
        <p:nvSpPr>
          <p:cNvPr id="43" name="Text 41"/>
          <p:cNvSpPr/>
          <p:nvPr/>
        </p:nvSpPr>
        <p:spPr>
          <a:xfrm>
            <a:off x="66751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Regulatory reporting acceleration</a:t>
            </a:r>
            <a:endParaRPr lang="en-US" sz="800" dirty="0"/>
          </a:p>
        </p:txBody>
      </p:sp>
      <p:sp>
        <p:nvSpPr>
          <p:cNvPr id="44" name="Shape 42"/>
          <p:cNvSpPr/>
          <p:nvPr/>
        </p:nvSpPr>
        <p:spPr>
          <a:xfrm>
            <a:off x="0" y="4681728"/>
            <a:ext cx="9144000" cy="461772"/>
          </a:xfrm>
          <a:prstGeom prst="rect">
            <a:avLst/>
          </a:prstGeom>
          <a:solidFill>
            <a:srgbClr val="0A1235"/>
          </a:solidFill>
          <a:ln/>
        </p:spPr>
      </p:sp>
      <p:pic>
        <p:nvPicPr>
          <p:cNvPr id="45"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6" name="Text 43"/>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315200" cy="548640"/>
          </a:xfrm>
          <a:prstGeom prst="rect">
            <a:avLst/>
          </a:prstGeom>
          <a:noFill/>
          <a:ln/>
        </p:spPr>
        <p:txBody>
          <a:bodyPr wrap="square" lIns="0" tIns="0" rIns="0" bIns="0" rtlCol="0" anchor="ctr"/>
          <a:lstStyle/>
          <a:p>
            <a:pPr indent="0" marL="0">
              <a:buNone/>
            </a:pPr>
            <a:r>
              <a:rPr lang="en-US" sz="3000" b="1" dirty="0">
                <a:solidFill>
                  <a:srgbClr val="FFFFFF"/>
                </a:solidFill>
                <a:latin typeface="Arial Black" pitchFamily="34" charset="0"/>
                <a:ea typeface="Arial Black" pitchFamily="34" charset="-122"/>
                <a:cs typeface="Arial Black" pitchFamily="34" charset="-120"/>
              </a:rPr>
              <a:t>Why </a:t>
            </a:r>
            <a:pPr indent="0" marL="0">
              <a:buNone/>
            </a:pPr>
            <a:r>
              <a:rPr lang="en-US" sz="3000" b="1" dirty="0">
                <a:solidFill>
                  <a:srgbClr val="F27A1A"/>
                </a:solidFill>
                <a:latin typeface="Arial Black" pitchFamily="34" charset="0"/>
                <a:ea typeface="Arial Black" pitchFamily="34" charset="-122"/>
                <a:cs typeface="Arial Black" pitchFamily="34" charset="-120"/>
              </a:rPr>
              <a:t>ConnexR?</a:t>
            </a:r>
            <a:endParaRPr lang="en-US" sz="3000" dirty="0"/>
          </a:p>
        </p:txBody>
      </p:sp>
      <p:sp>
        <p:nvSpPr>
          <p:cNvPr id="3" name="Shape 1"/>
          <p:cNvSpPr/>
          <p:nvPr/>
        </p:nvSpPr>
        <p:spPr>
          <a:xfrm>
            <a:off x="5486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05840"/>
            <a:ext cx="54864" cy="1463040"/>
          </a:xfrm>
          <a:prstGeom prst="rect">
            <a:avLst/>
          </a:prstGeom>
          <a:solidFill>
            <a:srgbClr val="F27A1A"/>
          </a:solidFill>
          <a:ln/>
        </p:spPr>
      </p:sp>
      <p:sp>
        <p:nvSpPr>
          <p:cNvPr id="5" name="Shape 3"/>
          <p:cNvSpPr/>
          <p:nvPr/>
        </p:nvSpPr>
        <p:spPr>
          <a:xfrm>
            <a:off x="731520" y="1143000"/>
            <a:ext cx="365760" cy="365760"/>
          </a:xfrm>
          <a:prstGeom prst="ellipse">
            <a:avLst/>
          </a:prstGeom>
          <a:solidFill>
            <a:srgbClr val="F27A1A"/>
          </a:solidFill>
          <a:ln/>
        </p:spPr>
      </p:sp>
      <p:sp>
        <p:nvSpPr>
          <p:cNvPr id="6" name="Text 4"/>
          <p:cNvSpPr/>
          <p:nvPr/>
        </p:nvSpPr>
        <p:spPr>
          <a:xfrm>
            <a:off x="7315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01</a:t>
            </a:r>
            <a:endParaRPr lang="en-US" sz="1400" dirty="0"/>
          </a:p>
        </p:txBody>
      </p:sp>
      <p:sp>
        <p:nvSpPr>
          <p:cNvPr id="7" name="Text 5"/>
          <p:cNvSpPr/>
          <p:nvPr/>
        </p:nvSpPr>
        <p:spPr>
          <a:xfrm>
            <a:off x="12344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Financial Services Expertise</a:t>
            </a:r>
            <a:endParaRPr lang="en-US" sz="1300" dirty="0"/>
          </a:p>
        </p:txBody>
      </p:sp>
      <p:sp>
        <p:nvSpPr>
          <p:cNvPr id="8" name="Text 6"/>
          <p:cNvSpPr/>
          <p:nvPr/>
        </p:nvSpPr>
        <p:spPr>
          <a:xfrm>
            <a:off x="7315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Deep experience across banking, payments, wealth management, and insurance. We understand the technical and regulatory realities of building at scale in financial services.</a:t>
            </a:r>
            <a:endParaRPr lang="en-US" sz="1000" dirty="0"/>
          </a:p>
        </p:txBody>
      </p:sp>
      <p:sp>
        <p:nvSpPr>
          <p:cNvPr id="9" name="Shape 7"/>
          <p:cNvSpPr/>
          <p:nvPr/>
        </p:nvSpPr>
        <p:spPr>
          <a:xfrm>
            <a:off x="46634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4663440" y="1005840"/>
            <a:ext cx="54864" cy="1463040"/>
          </a:xfrm>
          <a:prstGeom prst="rect">
            <a:avLst/>
          </a:prstGeom>
          <a:solidFill>
            <a:srgbClr val="F27A1A"/>
          </a:solidFill>
          <a:ln/>
        </p:spPr>
      </p:sp>
      <p:sp>
        <p:nvSpPr>
          <p:cNvPr id="11" name="Shape 9"/>
          <p:cNvSpPr/>
          <p:nvPr/>
        </p:nvSpPr>
        <p:spPr>
          <a:xfrm>
            <a:off x="4846320" y="1143000"/>
            <a:ext cx="365760" cy="365760"/>
          </a:xfrm>
          <a:prstGeom prst="ellipse">
            <a:avLst/>
          </a:prstGeom>
          <a:solidFill>
            <a:srgbClr val="F27A1A"/>
          </a:solidFill>
          <a:ln/>
        </p:spPr>
      </p:sp>
      <p:sp>
        <p:nvSpPr>
          <p:cNvPr id="12" name="Text 10"/>
          <p:cNvSpPr/>
          <p:nvPr/>
        </p:nvSpPr>
        <p:spPr>
          <a:xfrm>
            <a:off x="48463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02</a:t>
            </a:r>
            <a:endParaRPr lang="en-US" sz="1400" dirty="0"/>
          </a:p>
        </p:txBody>
      </p:sp>
      <p:sp>
        <p:nvSpPr>
          <p:cNvPr id="13" name="Text 11"/>
          <p:cNvSpPr/>
          <p:nvPr/>
        </p:nvSpPr>
        <p:spPr>
          <a:xfrm>
            <a:off x="53492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Security and Compliance First</a:t>
            </a:r>
            <a:endParaRPr lang="en-US" sz="1300" dirty="0"/>
          </a:p>
        </p:txBody>
      </p:sp>
      <p:sp>
        <p:nvSpPr>
          <p:cNvPr id="14" name="Text 12"/>
          <p:cNvSpPr/>
          <p:nvPr/>
        </p:nvSpPr>
        <p:spPr>
          <a:xfrm>
            <a:off x="48463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solution is designed with regulatory compliance at the core. From PCI DSS to SOC 2 and evolving open banking standards, we build systems that meet the highest security requirements.</a:t>
            </a:r>
            <a:endParaRPr lang="en-US" sz="1000" dirty="0"/>
          </a:p>
        </p:txBody>
      </p:sp>
      <p:sp>
        <p:nvSpPr>
          <p:cNvPr id="15" name="Shape 13"/>
          <p:cNvSpPr/>
          <p:nvPr/>
        </p:nvSpPr>
        <p:spPr>
          <a:xfrm>
            <a:off x="5486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6" name="Shape 14"/>
          <p:cNvSpPr/>
          <p:nvPr/>
        </p:nvSpPr>
        <p:spPr>
          <a:xfrm>
            <a:off x="548640" y="2743200"/>
            <a:ext cx="54864" cy="1463040"/>
          </a:xfrm>
          <a:prstGeom prst="rect">
            <a:avLst/>
          </a:prstGeom>
          <a:solidFill>
            <a:srgbClr val="F27A1A"/>
          </a:solidFill>
          <a:ln/>
        </p:spPr>
      </p:sp>
      <p:sp>
        <p:nvSpPr>
          <p:cNvPr id="17" name="Shape 15"/>
          <p:cNvSpPr/>
          <p:nvPr/>
        </p:nvSpPr>
        <p:spPr>
          <a:xfrm>
            <a:off x="731520" y="2880360"/>
            <a:ext cx="365760" cy="365760"/>
          </a:xfrm>
          <a:prstGeom prst="ellipse">
            <a:avLst/>
          </a:prstGeom>
          <a:solidFill>
            <a:srgbClr val="F27A1A"/>
          </a:solidFill>
          <a:ln/>
        </p:spPr>
      </p:sp>
      <p:sp>
        <p:nvSpPr>
          <p:cNvPr id="18" name="Text 16"/>
          <p:cNvSpPr/>
          <p:nvPr/>
        </p:nvSpPr>
        <p:spPr>
          <a:xfrm>
            <a:off x="7315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03</a:t>
            </a:r>
            <a:endParaRPr lang="en-US" sz="1400" dirty="0"/>
          </a:p>
        </p:txBody>
      </p:sp>
      <p:sp>
        <p:nvSpPr>
          <p:cNvPr id="19" name="Text 17"/>
          <p:cNvSpPr/>
          <p:nvPr/>
        </p:nvSpPr>
        <p:spPr>
          <a:xfrm>
            <a:off x="12344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Scalable, Resilient Architecture</a:t>
            </a:r>
            <a:endParaRPr lang="en-US" sz="1300" dirty="0"/>
          </a:p>
        </p:txBody>
      </p:sp>
      <p:sp>
        <p:nvSpPr>
          <p:cNvPr id="20" name="Text 18"/>
          <p:cNvSpPr/>
          <p:nvPr/>
        </p:nvSpPr>
        <p:spPr>
          <a:xfrm>
            <a:off x="7315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We build platforms that handle 10x transaction volume increases without degradation. Our microservices and event-driven architectures ensure 99.99% uptime and sub-50ms latency.</a:t>
            </a:r>
            <a:endParaRPr lang="en-US" sz="1000" dirty="0"/>
          </a:p>
        </p:txBody>
      </p:sp>
      <p:sp>
        <p:nvSpPr>
          <p:cNvPr id="21" name="Shape 19"/>
          <p:cNvSpPr/>
          <p:nvPr/>
        </p:nvSpPr>
        <p:spPr>
          <a:xfrm>
            <a:off x="46634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2" name="Shape 20"/>
          <p:cNvSpPr/>
          <p:nvPr/>
        </p:nvSpPr>
        <p:spPr>
          <a:xfrm>
            <a:off x="4663440" y="2743200"/>
            <a:ext cx="54864" cy="1463040"/>
          </a:xfrm>
          <a:prstGeom prst="rect">
            <a:avLst/>
          </a:prstGeom>
          <a:solidFill>
            <a:srgbClr val="F27A1A"/>
          </a:solidFill>
          <a:ln/>
        </p:spPr>
      </p:sp>
      <p:sp>
        <p:nvSpPr>
          <p:cNvPr id="23" name="Shape 21"/>
          <p:cNvSpPr/>
          <p:nvPr/>
        </p:nvSpPr>
        <p:spPr>
          <a:xfrm>
            <a:off x="4846320" y="2880360"/>
            <a:ext cx="365760" cy="365760"/>
          </a:xfrm>
          <a:prstGeom prst="ellipse">
            <a:avLst/>
          </a:prstGeom>
          <a:solidFill>
            <a:srgbClr val="F27A1A"/>
          </a:solidFill>
          <a:ln/>
        </p:spPr>
      </p:sp>
      <p:sp>
        <p:nvSpPr>
          <p:cNvPr id="24" name="Text 22"/>
          <p:cNvSpPr/>
          <p:nvPr/>
        </p:nvSpPr>
        <p:spPr>
          <a:xfrm>
            <a:off x="48463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04</a:t>
            </a:r>
            <a:endParaRPr lang="en-US" sz="1400" dirty="0"/>
          </a:p>
        </p:txBody>
      </p:sp>
      <p:sp>
        <p:nvSpPr>
          <p:cNvPr id="25" name="Text 23"/>
          <p:cNvSpPr/>
          <p:nvPr/>
        </p:nvSpPr>
        <p:spPr>
          <a:xfrm>
            <a:off x="53492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Measurable Business Impact</a:t>
            </a:r>
            <a:endParaRPr lang="en-US" sz="1300" dirty="0"/>
          </a:p>
        </p:txBody>
      </p:sp>
      <p:sp>
        <p:nvSpPr>
          <p:cNvPr id="26" name="Text 24"/>
          <p:cNvSpPr/>
          <p:nvPr/>
        </p:nvSpPr>
        <p:spPr>
          <a:xfrm>
            <a:off x="48463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engagement targets quantifiable outcomes: higher transaction throughput, reduced fraud losses, improved client retention, and accelerated time to market for new financial products.</a:t>
            </a:r>
            <a:endParaRPr lang="en-US" sz="1000" dirty="0"/>
          </a:p>
        </p:txBody>
      </p:sp>
      <p:sp>
        <p:nvSpPr>
          <p:cNvPr id="27" name="Shape 25"/>
          <p:cNvSpPr/>
          <p:nvPr/>
        </p:nvSpPr>
        <p:spPr>
          <a:xfrm>
            <a:off x="2743200" y="4114800"/>
            <a:ext cx="3657600" cy="411480"/>
          </a:xfrm>
          <a:prstGeom prst="rect">
            <a:avLst/>
          </a:prstGeom>
          <a:solidFill>
            <a:srgbClr val="F27A1A"/>
          </a:solidFill>
          <a:ln/>
        </p:spPr>
      </p:sp>
      <p:sp>
        <p:nvSpPr>
          <p:cNvPr id="28" name="Text 26"/>
          <p:cNvSpPr/>
          <p:nvPr/>
        </p:nvSpPr>
        <p:spPr>
          <a:xfrm>
            <a:off x="2743200" y="4114800"/>
            <a:ext cx="3657600" cy="41148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Let's Build Something Great Together</a:t>
            </a:r>
            <a:endParaRPr lang="en-US" sz="1200" dirty="0"/>
          </a:p>
        </p:txBody>
      </p:sp>
      <p:sp>
        <p:nvSpPr>
          <p:cNvPr id="29" name="Shape 27"/>
          <p:cNvSpPr/>
          <p:nvPr/>
        </p:nvSpPr>
        <p:spPr>
          <a:xfrm>
            <a:off x="0" y="4681728"/>
            <a:ext cx="9144000" cy="461772"/>
          </a:xfrm>
          <a:prstGeom prst="rect">
            <a:avLst/>
          </a:prstGeom>
          <a:solidFill>
            <a:srgbClr val="0A1235"/>
          </a:solidFill>
          <a:ln/>
        </p:spPr>
      </p:sp>
      <p:pic>
        <p:nvPicPr>
          <p:cNvPr id="3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31" name="Text 2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ConnexR: FinTech Intelligent Financial Solutions</dc:title>
  <dc:subject>PptxGenJS Presentation</dc:subject>
  <dc:creator>ConnexR</dc:creator>
  <cp:lastModifiedBy>ConnexR</cp:lastModifiedBy>
  <cp:revision>1</cp:revision>
  <dcterms:created xsi:type="dcterms:W3CDTF">2026-04-01T16:08:07Z</dcterms:created>
  <dcterms:modified xsi:type="dcterms:W3CDTF">2026-04-01T16:08:07Z</dcterms:modified>
</cp:coreProperties>
</file>