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1C4A"/>
        </a:solidFill>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122560">
              <a:alpha val="70000"/>
            </a:srgbClr>
          </a:solidFill>
          <a:ln/>
        </p:spPr>
      </p:sp>
      <p:sp>
        <p:nvSpPr>
          <p:cNvPr id="3" name="Shape 1"/>
          <p:cNvSpPr/>
          <p:nvPr/>
        </p:nvSpPr>
        <p:spPr>
          <a:xfrm>
            <a:off x="0" y="4892040"/>
            <a:ext cx="9144000" cy="251460"/>
          </a:xfrm>
          <a:prstGeom prst="rect">
            <a:avLst/>
          </a:prstGeom>
          <a:solidFill>
            <a:srgbClr val="F27A1A"/>
          </a:solidFill>
          <a:ln/>
        </p:spPr>
      </p:sp>
      <p:pic>
        <p:nvPicPr>
          <p:cNvPr id="4" name="Image 0" descr="/sessions/peaceful-jolly-allen/logos/real/ConnexR-logo-white-transparent.png">    </p:cNvPr>
          <p:cNvPicPr>
            <a:picLocks noChangeAspect="1"/>
          </p:cNvPicPr>
          <p:nvPr/>
        </p:nvPicPr>
        <p:blipFill>
          <a:blip r:embed="rId1"/>
          <a:stretch>
            <a:fillRect/>
          </a:stretch>
        </p:blipFill>
        <p:spPr>
          <a:xfrm>
            <a:off x="548640" y="274320"/>
            <a:ext cx="2377440" cy="658368"/>
          </a:xfrm>
          <a:prstGeom prst="rect">
            <a:avLst/>
          </a:prstGeom>
        </p:spPr>
      </p:pic>
      <p:sp>
        <p:nvSpPr>
          <p:cNvPr id="5" name="Text 2"/>
          <p:cNvSpPr/>
          <p:nvPr/>
        </p:nvSpPr>
        <p:spPr>
          <a:xfrm>
            <a:off x="548640" y="1097280"/>
            <a:ext cx="7772400" cy="1645920"/>
          </a:xfrm>
          <a:prstGeom prst="rect">
            <a:avLst/>
          </a:prstGeom>
          <a:noFill/>
          <a:ln/>
        </p:spPr>
        <p:txBody>
          <a:bodyPr wrap="square" lIns="0" tIns="0" rIns="0" bIns="0" rtlCol="0" anchor="ctr"/>
          <a:lstStyle/>
          <a:p>
            <a:pPr indent="0" marL="0">
              <a:lnSpc>
                <a:spcPct val="110000"/>
              </a:lnSpc>
              <a:buNone/>
            </a:pPr>
            <a:r>
              <a:rPr lang="en-US" sz="3600" b="1" dirty="0">
                <a:solidFill>
                  <a:srgbClr val="FFFFFF"/>
                </a:solidFill>
                <a:latin typeface="Arial Black" pitchFamily="34" charset="0"/>
                <a:ea typeface="Arial Black" pitchFamily="34" charset="-122"/>
                <a:cs typeface="Arial Black" pitchFamily="34" charset="-120"/>
              </a:rPr>
              <a:t>Healthcare</a:t>
            </a:r>
            <a:endParaRPr lang="en-US" sz="3600" dirty="0"/>
          </a:p>
          <a:p>
            <a:pPr indent="0" marL="0">
              <a:lnSpc>
                <a:spcPct val="110000"/>
              </a:lnSpc>
              <a:buNone/>
            </a:pPr>
            <a:r>
              <a:rPr lang="en-US" sz="3600" b="1" dirty="0">
                <a:solidFill>
                  <a:srgbClr val="F27A1A"/>
                </a:solidFill>
                <a:latin typeface="Arial Black" pitchFamily="34" charset="0"/>
                <a:ea typeface="Arial Black" pitchFamily="34" charset="-122"/>
                <a:cs typeface="Arial Black" pitchFamily="34" charset="-120"/>
              </a:rPr>
              <a:t>Intelligent Care Solutions</a:t>
            </a:r>
            <a:endParaRPr lang="en-US" sz="3600" dirty="0"/>
          </a:p>
        </p:txBody>
      </p:sp>
      <p:sp>
        <p:nvSpPr>
          <p:cNvPr id="6" name="Shape 3"/>
          <p:cNvSpPr/>
          <p:nvPr/>
        </p:nvSpPr>
        <p:spPr>
          <a:xfrm>
            <a:off x="548640" y="2926080"/>
            <a:ext cx="4114800" cy="365760"/>
          </a:xfrm>
          <a:prstGeom prst="rect">
            <a:avLst/>
          </a:prstGeom>
          <a:solidFill>
            <a:srgbClr val="122560"/>
          </a:solidFill>
          <a:ln/>
        </p:spPr>
      </p:sp>
      <p:sp>
        <p:nvSpPr>
          <p:cNvPr id="7" name="Text 4"/>
          <p:cNvSpPr/>
          <p:nvPr/>
        </p:nvSpPr>
        <p:spPr>
          <a:xfrm>
            <a:off x="548640" y="2926080"/>
            <a:ext cx="4114800" cy="365760"/>
          </a:xfrm>
          <a:prstGeom prst="rect">
            <a:avLst/>
          </a:prstGeom>
          <a:noFill/>
          <a:ln/>
        </p:spPr>
        <p:txBody>
          <a:bodyPr wrap="square" rtlCol="0" anchor="ctr"/>
          <a:lstStyle/>
          <a:p>
            <a:pPr algn="ctr" indent="0" marL="0">
              <a:buNone/>
            </a:pPr>
            <a:r>
              <a:rPr lang="en-US" sz="1000" b="1" spc="200" kern="0" dirty="0">
                <a:solidFill>
                  <a:srgbClr val="A0B4D4"/>
                </a:solidFill>
                <a:latin typeface="Calibri" pitchFamily="34" charset="0"/>
                <a:ea typeface="Calibri" pitchFamily="34" charset="-122"/>
                <a:cs typeface="Calibri" pitchFamily="34" charset="-120"/>
              </a:rPr>
              <a:t>HEALTHCARE CAPABILITIES</a:t>
            </a:r>
            <a:endParaRPr lang="en-US" sz="1000" dirty="0"/>
          </a:p>
        </p:txBody>
      </p:sp>
      <p:sp>
        <p:nvSpPr>
          <p:cNvPr id="8" name="Text 5"/>
          <p:cNvSpPr/>
          <p:nvPr/>
        </p:nvSpPr>
        <p:spPr>
          <a:xfrm>
            <a:off x="548640" y="3429000"/>
            <a:ext cx="5029200" cy="365760"/>
          </a:xfrm>
          <a:prstGeom prst="rect">
            <a:avLst/>
          </a:prstGeom>
          <a:noFill/>
          <a:ln/>
        </p:spPr>
        <p:txBody>
          <a:bodyPr wrap="square" lIns="0" tIns="0" rIns="0" bIns="0" rtlCol="0" anchor="ctr"/>
          <a:lstStyle/>
          <a:p>
            <a:pPr indent="0" marL="0">
              <a:buNone/>
            </a:pPr>
            <a:r>
              <a:rPr lang="en-US" sz="1400" i="1" dirty="0">
                <a:solidFill>
                  <a:srgbClr val="C0CBE0"/>
                </a:solidFill>
                <a:latin typeface="Calibri" pitchFamily="34" charset="0"/>
                <a:ea typeface="Calibri" pitchFamily="34" charset="-122"/>
                <a:cs typeface="Calibri" pitchFamily="34" charset="-120"/>
              </a:rPr>
              <a:t>Intelligent Care Platforms for Modern Healthcare</a:t>
            </a:r>
            <a:endParaRPr lang="en-US" sz="1400" dirty="0"/>
          </a:p>
        </p:txBody>
      </p:sp>
      <p:sp>
        <p:nvSpPr>
          <p:cNvPr id="9" name="Shape 6"/>
          <p:cNvSpPr/>
          <p:nvPr/>
        </p:nvSpPr>
        <p:spPr>
          <a:xfrm>
            <a:off x="6583680" y="411480"/>
            <a:ext cx="2194560" cy="411480"/>
          </a:xfrm>
          <a:prstGeom prst="rect">
            <a:avLst/>
          </a:prstGeom>
          <a:solidFill>
            <a:srgbClr val="F27A1A"/>
          </a:solidFill>
          <a:ln/>
        </p:spPr>
      </p:sp>
      <p:sp>
        <p:nvSpPr>
          <p:cNvPr id="10" name="Text 7"/>
          <p:cNvSpPr/>
          <p:nvPr/>
        </p:nvSpPr>
        <p:spPr>
          <a:xfrm>
            <a:off x="6583680" y="411480"/>
            <a:ext cx="2194560" cy="411480"/>
          </a:xfrm>
          <a:prstGeom prst="rect">
            <a:avLst/>
          </a:prstGeom>
          <a:noFill/>
          <a:ln/>
        </p:spPr>
        <p:txBody>
          <a:bodyPr wrap="square" rtlCol="0" anchor="ctr"/>
          <a:lstStyle/>
          <a:p>
            <a:pPr algn="ctr" indent="0" marL="0">
              <a:buNone/>
            </a:pPr>
            <a:r>
              <a:rPr lang="en-US" sz="900" b="1" spc="200" kern="0" dirty="0">
                <a:solidFill>
                  <a:srgbClr val="FFFFFF"/>
                </a:solidFill>
                <a:latin typeface="Calibri" pitchFamily="34" charset="0"/>
                <a:ea typeface="Calibri" pitchFamily="34" charset="-122"/>
                <a:cs typeface="Calibri" pitchFamily="34" charset="-120"/>
              </a:rPr>
              <a:t>CASE STUDIES</a:t>
            </a:r>
            <a:endParaRPr lang="en-US" sz="900" dirty="0"/>
          </a:p>
        </p:txBody>
      </p:sp>
      <p:sp>
        <p:nvSpPr>
          <p:cNvPr id="11" name="Text 8"/>
          <p:cNvSpPr/>
          <p:nvPr/>
        </p:nvSpPr>
        <p:spPr>
          <a:xfrm>
            <a:off x="0" y="4892040"/>
            <a:ext cx="9144000" cy="251460"/>
          </a:xfrm>
          <a:prstGeom prst="rect">
            <a:avLst/>
          </a:prstGeom>
          <a:noFill/>
          <a:ln/>
        </p:spPr>
        <p:txBody>
          <a:bodyPr wrap="square"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www.connexr.com  |  info@connexr.com  |  469-927-3307</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228600"/>
            <a:ext cx="3657600" cy="274320"/>
          </a:xfrm>
          <a:prstGeom prst="rect">
            <a:avLst/>
          </a:prstGeom>
          <a:noFill/>
          <a:ln/>
        </p:spPr>
        <p:txBody>
          <a:bodyPr wrap="square" lIns="0" tIns="0" rIns="0" bIns="0" rtlCol="0" anchor="ctr"/>
          <a:lstStyle/>
          <a:p>
            <a:pPr indent="0" marL="0">
              <a:buNone/>
            </a:pPr>
            <a:r>
              <a:rPr lang="en-US" sz="1000" b="1" spc="300" kern="0" dirty="0">
                <a:solidFill>
                  <a:srgbClr val="F27A1A"/>
                </a:solidFill>
                <a:latin typeface="Calibri" pitchFamily="34" charset="0"/>
                <a:ea typeface="Calibri" pitchFamily="34" charset="-122"/>
                <a:cs typeface="Calibri" pitchFamily="34" charset="-120"/>
              </a:rPr>
              <a:t>ENGAGEMENT OVERVIEW</a:t>
            </a:r>
            <a:endParaRPr lang="en-US" sz="1000" dirty="0"/>
          </a:p>
        </p:txBody>
      </p:sp>
      <p:sp>
        <p:nvSpPr>
          <p:cNvPr id="4" name="Text 2"/>
          <p:cNvSpPr/>
          <p:nvPr/>
        </p:nvSpPr>
        <p:spPr>
          <a:xfrm>
            <a:off x="548640" y="548640"/>
            <a:ext cx="7772400" cy="457200"/>
          </a:xfrm>
          <a:prstGeom prst="rect">
            <a:avLst/>
          </a:prstGeom>
          <a:noFill/>
          <a:ln/>
        </p:spPr>
        <p:txBody>
          <a:bodyPr wrap="square" lIns="0" tIns="0" rIns="0" bIns="0" rtlCol="0" anchor="ctr"/>
          <a:lstStyle/>
          <a:p>
            <a:pPr indent="0" marL="0">
              <a:buNone/>
            </a:pPr>
            <a:r>
              <a:rPr lang="en-US" sz="2400" b="1" dirty="0">
                <a:solidFill>
                  <a:srgbClr val="122560"/>
                </a:solidFill>
                <a:latin typeface="Arial Black" pitchFamily="34" charset="0"/>
                <a:ea typeface="Arial Black" pitchFamily="34" charset="-122"/>
                <a:cs typeface="Arial Black" pitchFamily="34" charset="-120"/>
              </a:rPr>
              <a:t>Healthcare Transformation</a:t>
            </a:r>
            <a:endParaRPr lang="en-US" sz="2400" dirty="0"/>
          </a:p>
        </p:txBody>
      </p:sp>
      <p:sp>
        <p:nvSpPr>
          <p:cNvPr id="5" name="Shape 3"/>
          <p:cNvSpPr/>
          <p:nvPr/>
        </p:nvSpPr>
        <p:spPr>
          <a:xfrm>
            <a:off x="457200" y="1188720"/>
            <a:ext cx="4754880" cy="228600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457200" y="1188720"/>
            <a:ext cx="54864" cy="2286000"/>
          </a:xfrm>
          <a:prstGeom prst="rect">
            <a:avLst/>
          </a:prstGeom>
          <a:solidFill>
            <a:srgbClr val="F27A1A"/>
          </a:solidFill>
          <a:ln/>
        </p:spPr>
      </p:sp>
      <p:sp>
        <p:nvSpPr>
          <p:cNvPr id="7" name="Text 5"/>
          <p:cNvSpPr/>
          <p:nvPr/>
        </p:nvSpPr>
        <p:spPr>
          <a:xfrm>
            <a:off x="731520" y="1280160"/>
            <a:ext cx="41148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THE CHALLENGE</a:t>
            </a:r>
            <a:endParaRPr lang="en-US" sz="1000" dirty="0"/>
          </a:p>
        </p:txBody>
      </p:sp>
      <p:sp>
        <p:nvSpPr>
          <p:cNvPr id="8" name="Text 6"/>
          <p:cNvSpPr/>
          <p:nvPr/>
        </p:nvSpPr>
        <p:spPr>
          <a:xfrm>
            <a:off x="731520" y="1600200"/>
            <a:ext cx="4297680" cy="1737360"/>
          </a:xfrm>
          <a:prstGeom prst="rect">
            <a:avLst/>
          </a:prstGeom>
          <a:noFill/>
          <a:ln/>
        </p:spPr>
        <p:txBody>
          <a:bodyPr wrap="square" lIns="0" tIns="0" rIns="0" bIns="0" rtlCol="0" anchor="ctr"/>
          <a:lstStyle/>
          <a:p>
            <a:pPr indent="0" marL="0">
              <a:lnSpc>
                <a:spcPct val="130000"/>
              </a:lnSpc>
              <a:buNone/>
            </a:pPr>
            <a:r>
              <a:rPr lang="en-US" sz="1050" dirty="0">
                <a:solidFill>
                  <a:srgbClr val="2D3748"/>
                </a:solidFill>
                <a:latin typeface="Calibri" pitchFamily="34" charset="0"/>
                <a:ea typeface="Calibri" pitchFamily="34" charset="-122"/>
                <a:cs typeface="Calibri" pitchFamily="34" charset="-120"/>
              </a:rPr>
              <a:t>Healthcare networks face fragmented patient data across disconnected legacy systems, creating risks to both patient safety and operational efficiency. Medical records are not accessible across facilities, forcing clinicians to navigate siloed systems and rely on manual cross-checks for patient verification. Discharge delays stem from bed shortages and reactive decision-making, while revenue leakage occurs through documentation gaps and manual nursing-billing coordination. These challenges compound across multi-facility systems processing millions of encounters annually.</a:t>
            </a:r>
            <a:endParaRPr lang="en-US" sz="1050" dirty="0"/>
          </a:p>
        </p:txBody>
      </p:sp>
      <p:sp>
        <p:nvSpPr>
          <p:cNvPr id="9" name="Shape 7"/>
          <p:cNvSpPr/>
          <p:nvPr/>
        </p:nvSpPr>
        <p:spPr>
          <a:xfrm>
            <a:off x="5394960" y="1188720"/>
            <a:ext cx="3383280" cy="228600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0" name="Shape 8"/>
          <p:cNvSpPr/>
          <p:nvPr/>
        </p:nvSpPr>
        <p:spPr>
          <a:xfrm>
            <a:off x="5394960" y="1188720"/>
            <a:ext cx="54864" cy="2286000"/>
          </a:xfrm>
          <a:prstGeom prst="rect">
            <a:avLst/>
          </a:prstGeom>
          <a:solidFill>
            <a:srgbClr val="122560"/>
          </a:solidFill>
          <a:ln/>
        </p:spPr>
      </p:sp>
      <p:sp>
        <p:nvSpPr>
          <p:cNvPr id="11" name="Text 9"/>
          <p:cNvSpPr/>
          <p:nvPr/>
        </p:nvSpPr>
        <p:spPr>
          <a:xfrm>
            <a:off x="5669280" y="1280160"/>
            <a:ext cx="292608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PLATFORM &amp; CAPABILITIES</a:t>
            </a:r>
            <a:endParaRPr lang="en-US" sz="1000" dirty="0"/>
          </a:p>
        </p:txBody>
      </p:sp>
      <p:sp>
        <p:nvSpPr>
          <p:cNvPr id="12" name="Shape 10"/>
          <p:cNvSpPr/>
          <p:nvPr/>
        </p:nvSpPr>
        <p:spPr>
          <a:xfrm>
            <a:off x="5669280" y="1645920"/>
            <a:ext cx="960120" cy="237744"/>
          </a:xfrm>
          <a:prstGeom prst="rect">
            <a:avLst/>
          </a:prstGeom>
          <a:solidFill>
            <a:srgbClr val="122560"/>
          </a:solidFill>
          <a:ln/>
        </p:spPr>
      </p:sp>
      <p:sp>
        <p:nvSpPr>
          <p:cNvPr id="13" name="Text 11"/>
          <p:cNvSpPr/>
          <p:nvPr/>
        </p:nvSpPr>
        <p:spPr>
          <a:xfrm>
            <a:off x="5669280"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FHIR</a:t>
            </a:r>
            <a:endParaRPr lang="en-US" sz="700" dirty="0"/>
          </a:p>
        </p:txBody>
      </p:sp>
      <p:sp>
        <p:nvSpPr>
          <p:cNvPr id="14" name="Shape 12"/>
          <p:cNvSpPr/>
          <p:nvPr/>
        </p:nvSpPr>
        <p:spPr>
          <a:xfrm>
            <a:off x="6702552" y="1645920"/>
            <a:ext cx="960120" cy="237744"/>
          </a:xfrm>
          <a:prstGeom prst="rect">
            <a:avLst/>
          </a:prstGeom>
          <a:solidFill>
            <a:srgbClr val="122560"/>
          </a:solidFill>
          <a:ln/>
        </p:spPr>
      </p:sp>
      <p:sp>
        <p:nvSpPr>
          <p:cNvPr id="15" name="Text 13"/>
          <p:cNvSpPr/>
          <p:nvPr/>
        </p:nvSpPr>
        <p:spPr>
          <a:xfrm>
            <a:off x="6702552"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Clinical NLP</a:t>
            </a:r>
            <a:endParaRPr lang="en-US" sz="700" dirty="0"/>
          </a:p>
        </p:txBody>
      </p:sp>
      <p:sp>
        <p:nvSpPr>
          <p:cNvPr id="16" name="Shape 14"/>
          <p:cNvSpPr/>
          <p:nvPr/>
        </p:nvSpPr>
        <p:spPr>
          <a:xfrm>
            <a:off x="7735824" y="1645920"/>
            <a:ext cx="960120" cy="237744"/>
          </a:xfrm>
          <a:prstGeom prst="rect">
            <a:avLst/>
          </a:prstGeom>
          <a:solidFill>
            <a:srgbClr val="122560"/>
          </a:solidFill>
          <a:ln/>
        </p:spPr>
      </p:sp>
      <p:sp>
        <p:nvSpPr>
          <p:cNvPr id="17" name="Text 15"/>
          <p:cNvSpPr/>
          <p:nvPr/>
        </p:nvSpPr>
        <p:spPr>
          <a:xfrm>
            <a:off x="7735824"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HIPAA</a:t>
            </a:r>
            <a:endParaRPr lang="en-US" sz="700" dirty="0"/>
          </a:p>
        </p:txBody>
      </p:sp>
      <p:sp>
        <p:nvSpPr>
          <p:cNvPr id="18" name="Shape 16"/>
          <p:cNvSpPr/>
          <p:nvPr/>
        </p:nvSpPr>
        <p:spPr>
          <a:xfrm>
            <a:off x="5669280" y="1956816"/>
            <a:ext cx="960120" cy="237744"/>
          </a:xfrm>
          <a:prstGeom prst="rect">
            <a:avLst/>
          </a:prstGeom>
          <a:solidFill>
            <a:srgbClr val="122560"/>
          </a:solidFill>
          <a:ln/>
        </p:spPr>
      </p:sp>
      <p:sp>
        <p:nvSpPr>
          <p:cNvPr id="19" name="Text 17"/>
          <p:cNvSpPr/>
          <p:nvPr/>
        </p:nvSpPr>
        <p:spPr>
          <a:xfrm>
            <a:off x="5669280"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EHR Integration</a:t>
            </a:r>
            <a:endParaRPr lang="en-US" sz="700" dirty="0"/>
          </a:p>
        </p:txBody>
      </p:sp>
      <p:sp>
        <p:nvSpPr>
          <p:cNvPr id="20" name="Shape 18"/>
          <p:cNvSpPr/>
          <p:nvPr/>
        </p:nvSpPr>
        <p:spPr>
          <a:xfrm>
            <a:off x="6702552" y="1956816"/>
            <a:ext cx="960120" cy="237744"/>
          </a:xfrm>
          <a:prstGeom prst="rect">
            <a:avLst/>
          </a:prstGeom>
          <a:solidFill>
            <a:srgbClr val="122560"/>
          </a:solidFill>
          <a:ln/>
        </p:spPr>
      </p:sp>
      <p:sp>
        <p:nvSpPr>
          <p:cNvPr id="21" name="Text 19"/>
          <p:cNvSpPr/>
          <p:nvPr/>
        </p:nvSpPr>
        <p:spPr>
          <a:xfrm>
            <a:off x="6702552"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Predictive Analytics</a:t>
            </a:r>
            <a:endParaRPr lang="en-US" sz="700" dirty="0"/>
          </a:p>
        </p:txBody>
      </p:sp>
      <p:sp>
        <p:nvSpPr>
          <p:cNvPr id="22" name="Shape 20"/>
          <p:cNvSpPr/>
          <p:nvPr/>
        </p:nvSpPr>
        <p:spPr>
          <a:xfrm>
            <a:off x="7735824" y="1956816"/>
            <a:ext cx="960120" cy="237744"/>
          </a:xfrm>
          <a:prstGeom prst="rect">
            <a:avLst/>
          </a:prstGeom>
          <a:solidFill>
            <a:srgbClr val="122560"/>
          </a:solidFill>
          <a:ln/>
        </p:spPr>
      </p:sp>
      <p:sp>
        <p:nvSpPr>
          <p:cNvPr id="23" name="Text 21"/>
          <p:cNvSpPr/>
          <p:nvPr/>
        </p:nvSpPr>
        <p:spPr>
          <a:xfrm>
            <a:off x="7735824"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Revenue Cycle</a:t>
            </a:r>
            <a:endParaRPr lang="en-US" sz="700" dirty="0"/>
          </a:p>
        </p:txBody>
      </p:sp>
      <p:sp>
        <p:nvSpPr>
          <p:cNvPr id="24" name="Shape 22"/>
          <p:cNvSpPr/>
          <p:nvPr/>
        </p:nvSpPr>
        <p:spPr>
          <a:xfrm>
            <a:off x="5669280" y="2267712"/>
            <a:ext cx="960120" cy="237744"/>
          </a:xfrm>
          <a:prstGeom prst="rect">
            <a:avLst/>
          </a:prstGeom>
          <a:solidFill>
            <a:srgbClr val="122560"/>
          </a:solidFill>
          <a:ln/>
        </p:spPr>
      </p:sp>
      <p:sp>
        <p:nvSpPr>
          <p:cNvPr id="25" name="Text 23"/>
          <p:cNvSpPr/>
          <p:nvPr/>
        </p:nvSpPr>
        <p:spPr>
          <a:xfrm>
            <a:off x="5669280"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Telehealth</a:t>
            </a:r>
            <a:endParaRPr lang="en-US" sz="700" dirty="0"/>
          </a:p>
        </p:txBody>
      </p:sp>
      <p:sp>
        <p:nvSpPr>
          <p:cNvPr id="26" name="Shape 24"/>
          <p:cNvSpPr/>
          <p:nvPr/>
        </p:nvSpPr>
        <p:spPr>
          <a:xfrm>
            <a:off x="6702552" y="2267712"/>
            <a:ext cx="960120" cy="237744"/>
          </a:xfrm>
          <a:prstGeom prst="rect">
            <a:avLst/>
          </a:prstGeom>
          <a:solidFill>
            <a:srgbClr val="122560"/>
          </a:solidFill>
          <a:ln/>
        </p:spPr>
      </p:sp>
      <p:sp>
        <p:nvSpPr>
          <p:cNvPr id="27" name="Text 25"/>
          <p:cNvSpPr/>
          <p:nvPr/>
        </p:nvSpPr>
        <p:spPr>
          <a:xfrm>
            <a:off x="6702552"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Population Health</a:t>
            </a:r>
            <a:endParaRPr lang="en-US" sz="700" dirty="0"/>
          </a:p>
        </p:txBody>
      </p:sp>
      <p:sp>
        <p:nvSpPr>
          <p:cNvPr id="28" name="Shape 26"/>
          <p:cNvSpPr/>
          <p:nvPr/>
        </p:nvSpPr>
        <p:spPr>
          <a:xfrm>
            <a:off x="7735824" y="2267712"/>
            <a:ext cx="960120" cy="237744"/>
          </a:xfrm>
          <a:prstGeom prst="rect">
            <a:avLst/>
          </a:prstGeom>
          <a:solidFill>
            <a:srgbClr val="122560"/>
          </a:solidFill>
          <a:ln/>
        </p:spPr>
      </p:sp>
      <p:sp>
        <p:nvSpPr>
          <p:cNvPr id="29" name="Text 27"/>
          <p:cNvSpPr/>
          <p:nvPr/>
        </p:nvSpPr>
        <p:spPr>
          <a:xfrm>
            <a:off x="7735824"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Care Coordination</a:t>
            </a:r>
            <a:endParaRPr lang="en-US" sz="700" dirty="0"/>
          </a:p>
        </p:txBody>
      </p:sp>
      <p:sp>
        <p:nvSpPr>
          <p:cNvPr id="30" name="Shape 28"/>
          <p:cNvSpPr/>
          <p:nvPr/>
        </p:nvSpPr>
        <p:spPr>
          <a:xfrm>
            <a:off x="0" y="3749040"/>
            <a:ext cx="9144000" cy="36576"/>
          </a:xfrm>
          <a:prstGeom prst="rect">
            <a:avLst/>
          </a:prstGeom>
          <a:solidFill>
            <a:srgbClr val="E8EAF0"/>
          </a:solidFill>
          <a:ln/>
        </p:spPr>
      </p:sp>
      <p:sp>
        <p:nvSpPr>
          <p:cNvPr id="31" name="Text 29"/>
          <p:cNvSpPr/>
          <p:nvPr/>
        </p:nvSpPr>
        <p:spPr>
          <a:xfrm>
            <a:off x="4572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40%</a:t>
            </a:r>
            <a:endParaRPr lang="en-US" sz="2600" dirty="0"/>
          </a:p>
        </p:txBody>
      </p:sp>
      <p:sp>
        <p:nvSpPr>
          <p:cNvPr id="32" name="Text 30"/>
          <p:cNvSpPr/>
          <p:nvPr/>
        </p:nvSpPr>
        <p:spPr>
          <a:xfrm>
            <a:off x="4572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Faster Verification</a:t>
            </a:r>
            <a:endParaRPr lang="en-US" sz="900" dirty="0"/>
          </a:p>
        </p:txBody>
      </p:sp>
      <p:sp>
        <p:nvSpPr>
          <p:cNvPr id="33" name="Text 31"/>
          <p:cNvSpPr/>
          <p:nvPr/>
        </p:nvSpPr>
        <p:spPr>
          <a:xfrm>
            <a:off x="25146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35%</a:t>
            </a:r>
            <a:endParaRPr lang="en-US" sz="2600" dirty="0"/>
          </a:p>
        </p:txBody>
      </p:sp>
      <p:sp>
        <p:nvSpPr>
          <p:cNvPr id="34" name="Text 32"/>
          <p:cNvSpPr/>
          <p:nvPr/>
        </p:nvSpPr>
        <p:spPr>
          <a:xfrm>
            <a:off x="25146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Fewer Discharge Delays</a:t>
            </a:r>
            <a:endParaRPr lang="en-US" sz="900" dirty="0"/>
          </a:p>
        </p:txBody>
      </p:sp>
      <p:sp>
        <p:nvSpPr>
          <p:cNvPr id="35" name="Text 33"/>
          <p:cNvSpPr/>
          <p:nvPr/>
        </p:nvSpPr>
        <p:spPr>
          <a:xfrm>
            <a:off x="45720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28%</a:t>
            </a:r>
            <a:endParaRPr lang="en-US" sz="2600" dirty="0"/>
          </a:p>
        </p:txBody>
      </p:sp>
      <p:sp>
        <p:nvSpPr>
          <p:cNvPr id="36" name="Text 34"/>
          <p:cNvSpPr/>
          <p:nvPr/>
        </p:nvSpPr>
        <p:spPr>
          <a:xfrm>
            <a:off x="45720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Revenue Improvement</a:t>
            </a:r>
            <a:endParaRPr lang="en-US" sz="900" dirty="0"/>
          </a:p>
        </p:txBody>
      </p:sp>
      <p:sp>
        <p:nvSpPr>
          <p:cNvPr id="37" name="Text 35"/>
          <p:cNvSpPr/>
          <p:nvPr/>
        </p:nvSpPr>
        <p:spPr>
          <a:xfrm>
            <a:off x="66294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100%</a:t>
            </a:r>
            <a:endParaRPr lang="en-US" sz="2600" dirty="0"/>
          </a:p>
        </p:txBody>
      </p:sp>
      <p:sp>
        <p:nvSpPr>
          <p:cNvPr id="38" name="Text 36"/>
          <p:cNvSpPr/>
          <p:nvPr/>
        </p:nvSpPr>
        <p:spPr>
          <a:xfrm>
            <a:off x="66294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Record Visibility</a:t>
            </a:r>
            <a:endParaRPr lang="en-US" sz="900" dirty="0"/>
          </a:p>
        </p:txBody>
      </p:sp>
      <p:sp>
        <p:nvSpPr>
          <p:cNvPr id="39" name="Shape 37"/>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0"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1" name="Text 38"/>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36576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CASE STUDY 01</a:t>
            </a:r>
            <a:endParaRPr lang="en-US" sz="900" dirty="0"/>
          </a:p>
        </p:txBody>
      </p:sp>
      <p:sp>
        <p:nvSpPr>
          <p:cNvPr id="4" name="Text 2"/>
          <p:cNvSpPr/>
          <p:nvPr/>
        </p:nvSpPr>
        <p:spPr>
          <a:xfrm>
            <a:off x="548640" y="457200"/>
            <a:ext cx="7772400" cy="365760"/>
          </a:xfrm>
          <a:prstGeom prst="rect">
            <a:avLst/>
          </a:prstGeom>
          <a:noFill/>
          <a:ln/>
        </p:spPr>
        <p:txBody>
          <a:bodyPr wrap="square" lIns="0" tIns="0" rIns="0" bIns="0" rtlCol="0" anchor="ctr"/>
          <a:lstStyle/>
          <a:p>
            <a:pPr indent="0" marL="0">
              <a:buNone/>
            </a:pPr>
            <a:r>
              <a:rPr lang="en-US" sz="2000" b="1" dirty="0">
                <a:solidFill>
                  <a:srgbClr val="122560"/>
                </a:solidFill>
                <a:latin typeface="Arial Black" pitchFamily="34" charset="0"/>
                <a:ea typeface="Arial Black" pitchFamily="34" charset="-122"/>
                <a:cs typeface="Arial Black" pitchFamily="34" charset="-120"/>
              </a:rPr>
              <a:t>Intelligent Care Ecosystem</a:t>
            </a:r>
            <a:endParaRPr lang="en-US" sz="2000" dirty="0"/>
          </a:p>
        </p:txBody>
      </p:sp>
      <p:sp>
        <p:nvSpPr>
          <p:cNvPr id="5" name="Text 3"/>
          <p:cNvSpPr/>
          <p:nvPr/>
        </p:nvSpPr>
        <p:spPr>
          <a:xfrm>
            <a:off x="548640" y="841248"/>
            <a:ext cx="7315200" cy="182880"/>
          </a:xfrm>
          <a:prstGeom prst="rect">
            <a:avLst/>
          </a:prstGeom>
          <a:noFill/>
          <a:ln/>
        </p:spPr>
        <p:txBody>
          <a:bodyPr wrap="square" lIns="0" tIns="0" rIns="0" bIns="0" rtlCol="0" anchor="ctr"/>
          <a:lstStyle/>
          <a:p>
            <a:pPr indent="0" marL="0">
              <a:buNone/>
            </a:pPr>
            <a:r>
              <a:rPr lang="en-US" sz="1000" i="1" dirty="0">
                <a:solidFill>
                  <a:srgbClr val="4A5568"/>
                </a:solidFill>
                <a:latin typeface="Calibri" pitchFamily="34" charset="0"/>
                <a:ea typeface="Calibri" pitchFamily="34" charset="-122"/>
                <a:cs typeface="Calibri" pitchFamily="34" charset="-120"/>
              </a:rPr>
              <a:t>Regional Healthcare Network / 8 Hospitals, 120+ Clinics</a:t>
            </a:r>
            <a:endParaRPr lang="en-US" sz="1000" dirty="0"/>
          </a:p>
        </p:txBody>
      </p:sp>
      <p:sp>
        <p:nvSpPr>
          <p:cNvPr id="6" name="Shape 4"/>
          <p:cNvSpPr/>
          <p:nvPr/>
        </p:nvSpPr>
        <p:spPr>
          <a:xfrm>
            <a:off x="4572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7" name="Shape 5"/>
          <p:cNvSpPr/>
          <p:nvPr/>
        </p:nvSpPr>
        <p:spPr>
          <a:xfrm>
            <a:off x="457200" y="1143000"/>
            <a:ext cx="2560320" cy="54864"/>
          </a:xfrm>
          <a:prstGeom prst="rect">
            <a:avLst/>
          </a:prstGeom>
          <a:solidFill>
            <a:srgbClr val="F27A1A"/>
          </a:solidFill>
          <a:ln/>
        </p:spPr>
      </p:sp>
      <p:sp>
        <p:nvSpPr>
          <p:cNvPr id="8" name="Text 6"/>
          <p:cNvSpPr/>
          <p:nvPr/>
        </p:nvSpPr>
        <p:spPr>
          <a:xfrm>
            <a:off x="5943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CHALLENGE</a:t>
            </a:r>
            <a:endParaRPr lang="en-US" sz="1000" dirty="0"/>
          </a:p>
        </p:txBody>
      </p:sp>
      <p:sp>
        <p:nvSpPr>
          <p:cNvPr id="9" name="Text 7"/>
          <p:cNvSpPr/>
          <p:nvPr/>
        </p:nvSpPr>
        <p:spPr>
          <a:xfrm>
            <a:off x="5943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Patient data fragmented across disconnected legacy systems, creating patient safety risks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Medical records not accessible across facilities, forcing clinicians to navigate siloed systems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Patient verification required manual cross-checks, slowing care delivery</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Unstructured physician notes trapped valuable clinical information in free-text formats</a:t>
            </a:r>
            <a:endParaRPr lang="en-US" sz="950" dirty="0"/>
          </a:p>
        </p:txBody>
      </p:sp>
      <p:sp>
        <p:nvSpPr>
          <p:cNvPr id="10" name="Shape 8"/>
          <p:cNvSpPr/>
          <p:nvPr/>
        </p:nvSpPr>
        <p:spPr>
          <a:xfrm>
            <a:off x="32004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1" name="Shape 9"/>
          <p:cNvSpPr/>
          <p:nvPr/>
        </p:nvSpPr>
        <p:spPr>
          <a:xfrm>
            <a:off x="3200400" y="1143000"/>
            <a:ext cx="2560320" cy="54864"/>
          </a:xfrm>
          <a:prstGeom prst="rect">
            <a:avLst/>
          </a:prstGeom>
          <a:solidFill>
            <a:srgbClr val="122560"/>
          </a:solidFill>
          <a:ln/>
        </p:spPr>
      </p:sp>
      <p:sp>
        <p:nvSpPr>
          <p:cNvPr id="12" name="Text 10"/>
          <p:cNvSpPr/>
          <p:nvPr/>
        </p:nvSpPr>
        <p:spPr>
          <a:xfrm>
            <a:off x="33375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SOLUTION</a:t>
            </a:r>
            <a:endParaRPr lang="en-US" sz="1000" dirty="0"/>
          </a:p>
        </p:txBody>
      </p:sp>
      <p:sp>
        <p:nvSpPr>
          <p:cNvPr id="13" name="Text 11"/>
          <p:cNvSpPr/>
          <p:nvPr/>
        </p:nvSpPr>
        <p:spPr>
          <a:xfrm>
            <a:off x="33375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Built a FHIR-based interoperability engine creating a unified data layer across all facilities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Applied Clinical NLP to extract structured insights from unstructured physician notes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Deployed intelligent agents to automate patient verification workflows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Implemented predictive scheduling to optimize resource allocation and patient flow</a:t>
            </a:r>
            <a:endParaRPr lang="en-US" sz="950" dirty="0"/>
          </a:p>
        </p:txBody>
      </p:sp>
      <p:sp>
        <p:nvSpPr>
          <p:cNvPr id="14" name="Shape 12"/>
          <p:cNvSpPr/>
          <p:nvPr/>
        </p:nvSpPr>
        <p:spPr>
          <a:xfrm>
            <a:off x="59436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5" name="Shape 13"/>
          <p:cNvSpPr/>
          <p:nvPr/>
        </p:nvSpPr>
        <p:spPr>
          <a:xfrm>
            <a:off x="5943600" y="1143000"/>
            <a:ext cx="2560320" cy="54864"/>
          </a:xfrm>
          <a:prstGeom prst="rect">
            <a:avLst/>
          </a:prstGeom>
          <a:solidFill>
            <a:srgbClr val="16A34A"/>
          </a:solidFill>
          <a:ln/>
        </p:spPr>
      </p:sp>
      <p:sp>
        <p:nvSpPr>
          <p:cNvPr id="16" name="Text 14"/>
          <p:cNvSpPr/>
          <p:nvPr/>
        </p:nvSpPr>
        <p:spPr>
          <a:xfrm>
            <a:off x="60807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6A34A"/>
                </a:solidFill>
                <a:latin typeface="Calibri" pitchFamily="34" charset="0"/>
                <a:ea typeface="Calibri" pitchFamily="34" charset="-122"/>
                <a:cs typeface="Calibri" pitchFamily="34" charset="-120"/>
              </a:rPr>
              <a:t>IMPACT</a:t>
            </a:r>
            <a:endParaRPr lang="en-US" sz="1000" dirty="0"/>
          </a:p>
        </p:txBody>
      </p:sp>
      <p:sp>
        <p:nvSpPr>
          <p:cNvPr id="17" name="Text 15"/>
          <p:cNvSpPr/>
          <p:nvPr/>
        </p:nvSpPr>
        <p:spPr>
          <a:xfrm>
            <a:off x="60807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40% reduction in patient verification time</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100% patient record visibility across all 8 hospitals and 120+ clinics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Less than 2-second data retrieval latency for clinical records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30% lower administrative workload for clinical staff</a:t>
            </a:r>
            <a:endParaRPr lang="en-US" sz="950" dirty="0"/>
          </a:p>
        </p:txBody>
      </p:sp>
      <p:sp>
        <p:nvSpPr>
          <p:cNvPr id="18" name="Shape 16"/>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19"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20" name="Text 17"/>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36576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CASE STUDY 02</a:t>
            </a:r>
            <a:endParaRPr lang="en-US" sz="900" dirty="0"/>
          </a:p>
        </p:txBody>
      </p:sp>
      <p:sp>
        <p:nvSpPr>
          <p:cNvPr id="4" name="Text 2"/>
          <p:cNvSpPr/>
          <p:nvPr/>
        </p:nvSpPr>
        <p:spPr>
          <a:xfrm>
            <a:off x="548640" y="457200"/>
            <a:ext cx="7772400" cy="365760"/>
          </a:xfrm>
          <a:prstGeom prst="rect">
            <a:avLst/>
          </a:prstGeom>
          <a:noFill/>
          <a:ln/>
        </p:spPr>
        <p:txBody>
          <a:bodyPr wrap="square" lIns="0" tIns="0" rIns="0" bIns="0" rtlCol="0" anchor="ctr"/>
          <a:lstStyle/>
          <a:p>
            <a:pPr indent="0" marL="0">
              <a:buNone/>
            </a:pPr>
            <a:r>
              <a:rPr lang="en-US" sz="2000" b="1" dirty="0">
                <a:solidFill>
                  <a:srgbClr val="122560"/>
                </a:solidFill>
                <a:latin typeface="Arial Black" pitchFamily="34" charset="0"/>
                <a:ea typeface="Arial Black" pitchFamily="34" charset="-122"/>
                <a:cs typeface="Arial Black" pitchFamily="34" charset="-120"/>
              </a:rPr>
              <a:t>Operational Intelligence System</a:t>
            </a:r>
            <a:endParaRPr lang="en-US" sz="2000" dirty="0"/>
          </a:p>
        </p:txBody>
      </p:sp>
      <p:sp>
        <p:nvSpPr>
          <p:cNvPr id="5" name="Text 3"/>
          <p:cNvSpPr/>
          <p:nvPr/>
        </p:nvSpPr>
        <p:spPr>
          <a:xfrm>
            <a:off x="548640" y="841248"/>
            <a:ext cx="7315200" cy="182880"/>
          </a:xfrm>
          <a:prstGeom prst="rect">
            <a:avLst/>
          </a:prstGeom>
          <a:noFill/>
          <a:ln/>
        </p:spPr>
        <p:txBody>
          <a:bodyPr wrap="square" lIns="0" tIns="0" rIns="0" bIns="0" rtlCol="0" anchor="ctr"/>
          <a:lstStyle/>
          <a:p>
            <a:pPr indent="0" marL="0">
              <a:buNone/>
            </a:pPr>
            <a:r>
              <a:rPr lang="en-US" sz="1000" i="1" dirty="0">
                <a:solidFill>
                  <a:srgbClr val="4A5568"/>
                </a:solidFill>
                <a:latin typeface="Calibri" pitchFamily="34" charset="0"/>
                <a:ea typeface="Calibri" pitchFamily="34" charset="-122"/>
                <a:cs typeface="Calibri" pitchFamily="34" charset="-120"/>
              </a:rPr>
              <a:t>Large Multi-Facility Health System / 3.5 Million Encounters Annually</a:t>
            </a:r>
            <a:endParaRPr lang="en-US" sz="1000" dirty="0"/>
          </a:p>
        </p:txBody>
      </p:sp>
      <p:sp>
        <p:nvSpPr>
          <p:cNvPr id="6" name="Shape 4"/>
          <p:cNvSpPr/>
          <p:nvPr/>
        </p:nvSpPr>
        <p:spPr>
          <a:xfrm>
            <a:off x="4572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7" name="Shape 5"/>
          <p:cNvSpPr/>
          <p:nvPr/>
        </p:nvSpPr>
        <p:spPr>
          <a:xfrm>
            <a:off x="457200" y="1143000"/>
            <a:ext cx="2560320" cy="54864"/>
          </a:xfrm>
          <a:prstGeom prst="rect">
            <a:avLst/>
          </a:prstGeom>
          <a:solidFill>
            <a:srgbClr val="F27A1A"/>
          </a:solidFill>
          <a:ln/>
        </p:spPr>
      </p:sp>
      <p:sp>
        <p:nvSpPr>
          <p:cNvPr id="8" name="Text 6"/>
          <p:cNvSpPr/>
          <p:nvPr/>
        </p:nvSpPr>
        <p:spPr>
          <a:xfrm>
            <a:off x="5943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CHALLENGE</a:t>
            </a:r>
            <a:endParaRPr lang="en-US" sz="1000" dirty="0"/>
          </a:p>
        </p:txBody>
      </p:sp>
      <p:sp>
        <p:nvSpPr>
          <p:cNvPr id="9" name="Text 7"/>
          <p:cNvSpPr/>
          <p:nvPr/>
        </p:nvSpPr>
        <p:spPr>
          <a:xfrm>
            <a:off x="5943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Discharge delays caused by bed shortages and poor patient flow visibility</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Manual nursing-billing coordination creating inefficiencies and revenue gaps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Revenue leakage from documentation gaps that went undetected until billing review</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Reactive operational decision-making with no real-time visibility into system performance</a:t>
            </a:r>
            <a:endParaRPr lang="en-US" sz="950" dirty="0"/>
          </a:p>
        </p:txBody>
      </p:sp>
      <p:sp>
        <p:nvSpPr>
          <p:cNvPr id="10" name="Shape 8"/>
          <p:cNvSpPr/>
          <p:nvPr/>
        </p:nvSpPr>
        <p:spPr>
          <a:xfrm>
            <a:off x="32004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1" name="Shape 9"/>
          <p:cNvSpPr/>
          <p:nvPr/>
        </p:nvSpPr>
        <p:spPr>
          <a:xfrm>
            <a:off x="3200400" y="1143000"/>
            <a:ext cx="2560320" cy="54864"/>
          </a:xfrm>
          <a:prstGeom prst="rect">
            <a:avLst/>
          </a:prstGeom>
          <a:solidFill>
            <a:srgbClr val="122560"/>
          </a:solidFill>
          <a:ln/>
        </p:spPr>
      </p:sp>
      <p:sp>
        <p:nvSpPr>
          <p:cNvPr id="12" name="Text 10"/>
          <p:cNvSpPr/>
          <p:nvPr/>
        </p:nvSpPr>
        <p:spPr>
          <a:xfrm>
            <a:off x="33375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SOLUTION</a:t>
            </a:r>
            <a:endParaRPr lang="en-US" sz="1000" dirty="0"/>
          </a:p>
        </p:txBody>
      </p:sp>
      <p:sp>
        <p:nvSpPr>
          <p:cNvPr id="13" name="Text 11"/>
          <p:cNvSpPr/>
          <p:nvPr/>
        </p:nvSpPr>
        <p:spPr>
          <a:xfrm>
            <a:off x="33375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Built predictive flow forecasting for admissions and discharge optimization</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Implemented smart staffing using predictive scheduling models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Deployed revenue capture tools that flag documentation risks before billing</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Created real-time executive command center dashboards for live operational visibility</a:t>
            </a:r>
            <a:endParaRPr lang="en-US" sz="950" dirty="0"/>
          </a:p>
        </p:txBody>
      </p:sp>
      <p:sp>
        <p:nvSpPr>
          <p:cNvPr id="14" name="Shape 12"/>
          <p:cNvSpPr/>
          <p:nvPr/>
        </p:nvSpPr>
        <p:spPr>
          <a:xfrm>
            <a:off x="59436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5" name="Shape 13"/>
          <p:cNvSpPr/>
          <p:nvPr/>
        </p:nvSpPr>
        <p:spPr>
          <a:xfrm>
            <a:off x="5943600" y="1143000"/>
            <a:ext cx="2560320" cy="54864"/>
          </a:xfrm>
          <a:prstGeom prst="rect">
            <a:avLst/>
          </a:prstGeom>
          <a:solidFill>
            <a:srgbClr val="16A34A"/>
          </a:solidFill>
          <a:ln/>
        </p:spPr>
      </p:sp>
      <p:sp>
        <p:nvSpPr>
          <p:cNvPr id="16" name="Text 14"/>
          <p:cNvSpPr/>
          <p:nvPr/>
        </p:nvSpPr>
        <p:spPr>
          <a:xfrm>
            <a:off x="60807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6A34A"/>
                </a:solidFill>
                <a:latin typeface="Calibri" pitchFamily="34" charset="0"/>
                <a:ea typeface="Calibri" pitchFamily="34" charset="-122"/>
                <a:cs typeface="Calibri" pitchFamily="34" charset="-120"/>
              </a:rPr>
              <a:t>IMPACT</a:t>
            </a:r>
            <a:endParaRPr lang="en-US" sz="1000" dirty="0"/>
          </a:p>
        </p:txBody>
      </p:sp>
      <p:sp>
        <p:nvSpPr>
          <p:cNvPr id="17" name="Text 15"/>
          <p:cNvSpPr/>
          <p:nvPr/>
        </p:nvSpPr>
        <p:spPr>
          <a:xfrm>
            <a:off x="60807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35% fewer discharge delays through predictive patient flow management</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28% revenue improvement from proactive documentation capture</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25% reduction in administrative workload across facilities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Established live operational visibility with real-time command center</a:t>
            </a:r>
            <a:endParaRPr lang="en-US" sz="950" dirty="0"/>
          </a:p>
        </p:txBody>
      </p:sp>
      <p:sp>
        <p:nvSpPr>
          <p:cNvPr id="18" name="Shape 16"/>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19"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20" name="Text 17"/>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45720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HEALTHCARE CAPABILITIES</a:t>
            </a:r>
            <a:endParaRPr lang="en-US" sz="900" dirty="0"/>
          </a:p>
        </p:txBody>
      </p:sp>
      <p:sp>
        <p:nvSpPr>
          <p:cNvPr id="4" name="Text 2"/>
          <p:cNvSpPr/>
          <p:nvPr/>
        </p:nvSpPr>
        <p:spPr>
          <a:xfrm>
            <a:off x="548640" y="457200"/>
            <a:ext cx="7315200" cy="411480"/>
          </a:xfrm>
          <a:prstGeom prst="rect">
            <a:avLst/>
          </a:prstGeom>
          <a:noFill/>
          <a:ln/>
        </p:spPr>
        <p:txBody>
          <a:bodyPr wrap="square" lIns="0" tIns="0" rIns="0" bIns="0" rtlCol="0" anchor="ctr"/>
          <a:lstStyle/>
          <a:p>
            <a:pPr indent="0" marL="0">
              <a:buNone/>
            </a:pPr>
            <a:r>
              <a:rPr lang="en-US" sz="2200" b="1" dirty="0">
                <a:solidFill>
                  <a:srgbClr val="122560"/>
                </a:solidFill>
                <a:latin typeface="Arial Black" pitchFamily="34" charset="0"/>
                <a:ea typeface="Arial Black" pitchFamily="34" charset="-122"/>
                <a:cs typeface="Arial Black" pitchFamily="34" charset="-120"/>
              </a:rPr>
              <a:t>Our </a:t>
            </a:r>
            <a:pPr indent="0" marL="0">
              <a:buNone/>
            </a:pPr>
            <a:r>
              <a:rPr lang="en-US" sz="2200" b="1" dirty="0">
                <a:solidFill>
                  <a:srgbClr val="F27A1A"/>
                </a:solidFill>
                <a:latin typeface="Arial Black" pitchFamily="34" charset="0"/>
                <a:ea typeface="Arial Black" pitchFamily="34" charset="-122"/>
                <a:cs typeface="Arial Black" pitchFamily="34" charset="-120"/>
              </a:rPr>
              <a:t>Capabilities</a:t>
            </a:r>
            <a:endParaRPr lang="en-US" sz="2200" dirty="0"/>
          </a:p>
        </p:txBody>
      </p:sp>
      <p:sp>
        <p:nvSpPr>
          <p:cNvPr id="5" name="Shape 3"/>
          <p:cNvSpPr/>
          <p:nvPr/>
        </p:nvSpPr>
        <p:spPr>
          <a:xfrm>
            <a:off x="5029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502920" y="1005840"/>
            <a:ext cx="45720" cy="1645920"/>
          </a:xfrm>
          <a:prstGeom prst="rect">
            <a:avLst/>
          </a:prstGeom>
          <a:solidFill>
            <a:srgbClr val="F27A1A"/>
          </a:solidFill>
          <a:ln/>
        </p:spPr>
      </p:sp>
      <p:sp>
        <p:nvSpPr>
          <p:cNvPr id="7" name="Shape 5"/>
          <p:cNvSpPr/>
          <p:nvPr/>
        </p:nvSpPr>
        <p:spPr>
          <a:xfrm>
            <a:off x="640080" y="1115568"/>
            <a:ext cx="292608" cy="292608"/>
          </a:xfrm>
          <a:prstGeom prst="ellipse">
            <a:avLst/>
          </a:prstGeom>
          <a:solidFill>
            <a:srgbClr val="122560"/>
          </a:solidFill>
          <a:ln/>
        </p:spPr>
      </p:sp>
      <p:sp>
        <p:nvSpPr>
          <p:cNvPr id="8" name="Text 6"/>
          <p:cNvSpPr/>
          <p:nvPr/>
        </p:nvSpPr>
        <p:spPr>
          <a:xfrm>
            <a:off x="6400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01</a:t>
            </a:r>
            <a:endParaRPr lang="en-US" sz="1000" dirty="0"/>
          </a:p>
        </p:txBody>
      </p:sp>
      <p:sp>
        <p:nvSpPr>
          <p:cNvPr id="9" name="Text 7"/>
          <p:cNvSpPr/>
          <p:nvPr/>
        </p:nvSpPr>
        <p:spPr>
          <a:xfrm>
            <a:off x="10058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EHR Integration</a:t>
            </a:r>
            <a:endParaRPr lang="en-US" sz="1100" dirty="0"/>
          </a:p>
        </p:txBody>
      </p:sp>
      <p:sp>
        <p:nvSpPr>
          <p:cNvPr id="10" name="Text 8"/>
          <p:cNvSpPr/>
          <p:nvPr/>
        </p:nvSpPr>
        <p:spPr>
          <a:xfrm>
            <a:off x="6400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Connecting electronic health record systems across facilities to create unified patient profiles with seamless data exchange and interoperability.</a:t>
            </a:r>
            <a:endParaRPr lang="en-US" sz="900" dirty="0"/>
          </a:p>
        </p:txBody>
      </p:sp>
      <p:sp>
        <p:nvSpPr>
          <p:cNvPr id="11" name="Shape 9"/>
          <p:cNvSpPr/>
          <p:nvPr/>
        </p:nvSpPr>
        <p:spPr>
          <a:xfrm>
            <a:off x="32461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2" name="Shape 10"/>
          <p:cNvSpPr/>
          <p:nvPr/>
        </p:nvSpPr>
        <p:spPr>
          <a:xfrm>
            <a:off x="3246120" y="1005840"/>
            <a:ext cx="45720" cy="1645920"/>
          </a:xfrm>
          <a:prstGeom prst="rect">
            <a:avLst/>
          </a:prstGeom>
          <a:solidFill>
            <a:srgbClr val="F27A1A"/>
          </a:solidFill>
          <a:ln/>
        </p:spPr>
      </p:sp>
      <p:sp>
        <p:nvSpPr>
          <p:cNvPr id="13" name="Shape 11"/>
          <p:cNvSpPr/>
          <p:nvPr/>
        </p:nvSpPr>
        <p:spPr>
          <a:xfrm>
            <a:off x="3383280" y="1115568"/>
            <a:ext cx="292608" cy="292608"/>
          </a:xfrm>
          <a:prstGeom prst="ellipse">
            <a:avLst/>
          </a:prstGeom>
          <a:solidFill>
            <a:srgbClr val="122560"/>
          </a:solidFill>
          <a:ln/>
        </p:spPr>
      </p:sp>
      <p:sp>
        <p:nvSpPr>
          <p:cNvPr id="14" name="Text 12"/>
          <p:cNvSpPr/>
          <p:nvPr/>
        </p:nvSpPr>
        <p:spPr>
          <a:xfrm>
            <a:off x="33832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02</a:t>
            </a:r>
            <a:endParaRPr lang="en-US" sz="1000" dirty="0"/>
          </a:p>
        </p:txBody>
      </p:sp>
      <p:sp>
        <p:nvSpPr>
          <p:cNvPr id="15" name="Text 13"/>
          <p:cNvSpPr/>
          <p:nvPr/>
        </p:nvSpPr>
        <p:spPr>
          <a:xfrm>
            <a:off x="37490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Clinical NLP</a:t>
            </a:r>
            <a:endParaRPr lang="en-US" sz="1100" dirty="0"/>
          </a:p>
        </p:txBody>
      </p:sp>
      <p:sp>
        <p:nvSpPr>
          <p:cNvPr id="16" name="Text 14"/>
          <p:cNvSpPr/>
          <p:nvPr/>
        </p:nvSpPr>
        <p:spPr>
          <a:xfrm>
            <a:off x="33832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Extracting structured clinical insights from unstructured physician notes, discharge summaries, and medical documentation using natural language processing.</a:t>
            </a:r>
            <a:endParaRPr lang="en-US" sz="900" dirty="0"/>
          </a:p>
        </p:txBody>
      </p:sp>
      <p:sp>
        <p:nvSpPr>
          <p:cNvPr id="17" name="Shape 15"/>
          <p:cNvSpPr/>
          <p:nvPr/>
        </p:nvSpPr>
        <p:spPr>
          <a:xfrm>
            <a:off x="59893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8" name="Shape 16"/>
          <p:cNvSpPr/>
          <p:nvPr/>
        </p:nvSpPr>
        <p:spPr>
          <a:xfrm>
            <a:off x="5989320" y="1005840"/>
            <a:ext cx="45720" cy="1645920"/>
          </a:xfrm>
          <a:prstGeom prst="rect">
            <a:avLst/>
          </a:prstGeom>
          <a:solidFill>
            <a:srgbClr val="F27A1A"/>
          </a:solidFill>
          <a:ln/>
        </p:spPr>
      </p:sp>
      <p:sp>
        <p:nvSpPr>
          <p:cNvPr id="19" name="Shape 17"/>
          <p:cNvSpPr/>
          <p:nvPr/>
        </p:nvSpPr>
        <p:spPr>
          <a:xfrm>
            <a:off x="6126480" y="1115568"/>
            <a:ext cx="292608" cy="292608"/>
          </a:xfrm>
          <a:prstGeom prst="ellipse">
            <a:avLst/>
          </a:prstGeom>
          <a:solidFill>
            <a:srgbClr val="122560"/>
          </a:solidFill>
          <a:ln/>
        </p:spPr>
      </p:sp>
      <p:sp>
        <p:nvSpPr>
          <p:cNvPr id="20" name="Text 18"/>
          <p:cNvSpPr/>
          <p:nvPr/>
        </p:nvSpPr>
        <p:spPr>
          <a:xfrm>
            <a:off x="61264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03</a:t>
            </a:r>
            <a:endParaRPr lang="en-US" sz="1000" dirty="0"/>
          </a:p>
        </p:txBody>
      </p:sp>
      <p:sp>
        <p:nvSpPr>
          <p:cNvPr id="21" name="Text 19"/>
          <p:cNvSpPr/>
          <p:nvPr/>
        </p:nvSpPr>
        <p:spPr>
          <a:xfrm>
            <a:off x="64922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HIPAA Architecture</a:t>
            </a:r>
            <a:endParaRPr lang="en-US" sz="1100" dirty="0"/>
          </a:p>
        </p:txBody>
      </p:sp>
      <p:sp>
        <p:nvSpPr>
          <p:cNvPr id="22" name="Text 20"/>
          <p:cNvSpPr/>
          <p:nvPr/>
        </p:nvSpPr>
        <p:spPr>
          <a:xfrm>
            <a:off x="61264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Building every solution with HIPAA compliance at the foundation, ensuring patient data security, encryption, access controls, and full audit readiness.</a:t>
            </a:r>
            <a:endParaRPr lang="en-US" sz="900" dirty="0"/>
          </a:p>
        </p:txBody>
      </p:sp>
      <p:sp>
        <p:nvSpPr>
          <p:cNvPr id="23" name="Shape 21"/>
          <p:cNvSpPr/>
          <p:nvPr/>
        </p:nvSpPr>
        <p:spPr>
          <a:xfrm>
            <a:off x="5029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24" name="Shape 22"/>
          <p:cNvSpPr/>
          <p:nvPr/>
        </p:nvSpPr>
        <p:spPr>
          <a:xfrm>
            <a:off x="502920" y="2880360"/>
            <a:ext cx="45720" cy="1645920"/>
          </a:xfrm>
          <a:prstGeom prst="rect">
            <a:avLst/>
          </a:prstGeom>
          <a:solidFill>
            <a:srgbClr val="F27A1A"/>
          </a:solidFill>
          <a:ln/>
        </p:spPr>
      </p:sp>
      <p:sp>
        <p:nvSpPr>
          <p:cNvPr id="25" name="Shape 23"/>
          <p:cNvSpPr/>
          <p:nvPr/>
        </p:nvSpPr>
        <p:spPr>
          <a:xfrm>
            <a:off x="640080" y="2990088"/>
            <a:ext cx="292608" cy="292608"/>
          </a:xfrm>
          <a:prstGeom prst="ellipse">
            <a:avLst/>
          </a:prstGeom>
          <a:solidFill>
            <a:srgbClr val="122560"/>
          </a:solidFill>
          <a:ln/>
        </p:spPr>
      </p:sp>
      <p:sp>
        <p:nvSpPr>
          <p:cNvPr id="26" name="Text 24"/>
          <p:cNvSpPr/>
          <p:nvPr/>
        </p:nvSpPr>
        <p:spPr>
          <a:xfrm>
            <a:off x="6400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04</a:t>
            </a:r>
            <a:endParaRPr lang="en-US" sz="1000" dirty="0"/>
          </a:p>
        </p:txBody>
      </p:sp>
      <p:sp>
        <p:nvSpPr>
          <p:cNvPr id="27" name="Text 25"/>
          <p:cNvSpPr/>
          <p:nvPr/>
        </p:nvSpPr>
        <p:spPr>
          <a:xfrm>
            <a:off x="10058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Predictive Analytics</a:t>
            </a:r>
            <a:endParaRPr lang="en-US" sz="1100" dirty="0"/>
          </a:p>
        </p:txBody>
      </p:sp>
      <p:sp>
        <p:nvSpPr>
          <p:cNvPr id="28" name="Text 26"/>
          <p:cNvSpPr/>
          <p:nvPr/>
        </p:nvSpPr>
        <p:spPr>
          <a:xfrm>
            <a:off x="6400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Forecasting patient admissions, discharge timing, readmission risk, and resource demand to enable proactive operational decisions.</a:t>
            </a:r>
            <a:endParaRPr lang="en-US" sz="900" dirty="0"/>
          </a:p>
        </p:txBody>
      </p:sp>
      <p:sp>
        <p:nvSpPr>
          <p:cNvPr id="29" name="Shape 27"/>
          <p:cNvSpPr/>
          <p:nvPr/>
        </p:nvSpPr>
        <p:spPr>
          <a:xfrm>
            <a:off x="32461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0" name="Shape 28"/>
          <p:cNvSpPr/>
          <p:nvPr/>
        </p:nvSpPr>
        <p:spPr>
          <a:xfrm>
            <a:off x="3246120" y="2880360"/>
            <a:ext cx="45720" cy="1645920"/>
          </a:xfrm>
          <a:prstGeom prst="rect">
            <a:avLst/>
          </a:prstGeom>
          <a:solidFill>
            <a:srgbClr val="F27A1A"/>
          </a:solidFill>
          <a:ln/>
        </p:spPr>
      </p:sp>
      <p:sp>
        <p:nvSpPr>
          <p:cNvPr id="31" name="Shape 29"/>
          <p:cNvSpPr/>
          <p:nvPr/>
        </p:nvSpPr>
        <p:spPr>
          <a:xfrm>
            <a:off x="3383280" y="2990088"/>
            <a:ext cx="292608" cy="292608"/>
          </a:xfrm>
          <a:prstGeom prst="ellipse">
            <a:avLst/>
          </a:prstGeom>
          <a:solidFill>
            <a:srgbClr val="122560"/>
          </a:solidFill>
          <a:ln/>
        </p:spPr>
      </p:sp>
      <p:sp>
        <p:nvSpPr>
          <p:cNvPr id="32" name="Text 30"/>
          <p:cNvSpPr/>
          <p:nvPr/>
        </p:nvSpPr>
        <p:spPr>
          <a:xfrm>
            <a:off x="33832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05</a:t>
            </a:r>
            <a:endParaRPr lang="en-US" sz="1000" dirty="0"/>
          </a:p>
        </p:txBody>
      </p:sp>
      <p:sp>
        <p:nvSpPr>
          <p:cNvPr id="33" name="Text 31"/>
          <p:cNvSpPr/>
          <p:nvPr/>
        </p:nvSpPr>
        <p:spPr>
          <a:xfrm>
            <a:off x="37490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Revenue Cycle</a:t>
            </a:r>
            <a:endParaRPr lang="en-US" sz="1100" dirty="0"/>
          </a:p>
        </p:txBody>
      </p:sp>
      <p:sp>
        <p:nvSpPr>
          <p:cNvPr id="34" name="Text 32"/>
          <p:cNvSpPr/>
          <p:nvPr/>
        </p:nvSpPr>
        <p:spPr>
          <a:xfrm>
            <a:off x="33832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Automating revenue cycle management with documentation risk flagging, billing optimization, and proactive capture of missed charges.</a:t>
            </a:r>
            <a:endParaRPr lang="en-US" sz="900" dirty="0"/>
          </a:p>
        </p:txBody>
      </p:sp>
      <p:sp>
        <p:nvSpPr>
          <p:cNvPr id="35" name="Shape 33"/>
          <p:cNvSpPr/>
          <p:nvPr/>
        </p:nvSpPr>
        <p:spPr>
          <a:xfrm>
            <a:off x="59893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6" name="Shape 34"/>
          <p:cNvSpPr/>
          <p:nvPr/>
        </p:nvSpPr>
        <p:spPr>
          <a:xfrm>
            <a:off x="5989320" y="2880360"/>
            <a:ext cx="45720" cy="1645920"/>
          </a:xfrm>
          <a:prstGeom prst="rect">
            <a:avLst/>
          </a:prstGeom>
          <a:solidFill>
            <a:srgbClr val="F27A1A"/>
          </a:solidFill>
          <a:ln/>
        </p:spPr>
      </p:sp>
      <p:sp>
        <p:nvSpPr>
          <p:cNvPr id="37" name="Shape 35"/>
          <p:cNvSpPr/>
          <p:nvPr/>
        </p:nvSpPr>
        <p:spPr>
          <a:xfrm>
            <a:off x="6126480" y="2990088"/>
            <a:ext cx="292608" cy="292608"/>
          </a:xfrm>
          <a:prstGeom prst="ellipse">
            <a:avLst/>
          </a:prstGeom>
          <a:solidFill>
            <a:srgbClr val="122560"/>
          </a:solidFill>
          <a:ln/>
        </p:spPr>
      </p:sp>
      <p:sp>
        <p:nvSpPr>
          <p:cNvPr id="38" name="Text 36"/>
          <p:cNvSpPr/>
          <p:nvPr/>
        </p:nvSpPr>
        <p:spPr>
          <a:xfrm>
            <a:off x="61264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06</a:t>
            </a:r>
            <a:endParaRPr lang="en-US" sz="1000" dirty="0"/>
          </a:p>
        </p:txBody>
      </p:sp>
      <p:sp>
        <p:nvSpPr>
          <p:cNvPr id="39" name="Text 37"/>
          <p:cNvSpPr/>
          <p:nvPr/>
        </p:nvSpPr>
        <p:spPr>
          <a:xfrm>
            <a:off x="64922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Telehealth Platforms</a:t>
            </a:r>
            <a:endParaRPr lang="en-US" sz="1100" dirty="0"/>
          </a:p>
        </p:txBody>
      </p:sp>
      <p:sp>
        <p:nvSpPr>
          <p:cNvPr id="40" name="Text 38"/>
          <p:cNvSpPr/>
          <p:nvPr/>
        </p:nvSpPr>
        <p:spPr>
          <a:xfrm>
            <a:off x="61264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Building secure, compliant telehealth solutions that extend care delivery beyond facility walls with integrated scheduling and documentation.</a:t>
            </a:r>
            <a:endParaRPr lang="en-US" sz="900" dirty="0"/>
          </a:p>
        </p:txBody>
      </p:sp>
      <p:sp>
        <p:nvSpPr>
          <p:cNvPr id="41" name="Shape 39"/>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2"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3" name="Text 40"/>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45720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HEALTHCARE CAPABILITIES</a:t>
            </a:r>
            <a:endParaRPr lang="en-US" sz="900" dirty="0"/>
          </a:p>
        </p:txBody>
      </p:sp>
      <p:sp>
        <p:nvSpPr>
          <p:cNvPr id="4" name="Text 2"/>
          <p:cNvSpPr/>
          <p:nvPr/>
        </p:nvSpPr>
        <p:spPr>
          <a:xfrm>
            <a:off x="548640" y="457200"/>
            <a:ext cx="7315200" cy="411480"/>
          </a:xfrm>
          <a:prstGeom prst="rect">
            <a:avLst/>
          </a:prstGeom>
          <a:noFill/>
          <a:ln/>
        </p:spPr>
        <p:txBody>
          <a:bodyPr wrap="square" lIns="0" tIns="0" rIns="0" bIns="0" rtlCol="0" anchor="ctr"/>
          <a:lstStyle/>
          <a:p>
            <a:pPr indent="0" marL="0">
              <a:buNone/>
            </a:pPr>
            <a:r>
              <a:rPr lang="en-US" sz="2200" b="1" dirty="0">
                <a:solidFill>
                  <a:srgbClr val="122560"/>
                </a:solidFill>
                <a:latin typeface="Arial Black" pitchFamily="34" charset="0"/>
                <a:ea typeface="Arial Black" pitchFamily="34" charset="-122"/>
                <a:cs typeface="Arial Black" pitchFamily="34" charset="-120"/>
              </a:rPr>
              <a:t>Our </a:t>
            </a:r>
            <a:pPr indent="0" marL="0">
              <a:buNone/>
            </a:pPr>
            <a:r>
              <a:rPr lang="en-US" sz="2200" b="1" dirty="0">
                <a:solidFill>
                  <a:srgbClr val="F27A1A"/>
                </a:solidFill>
                <a:latin typeface="Arial Black" pitchFamily="34" charset="0"/>
                <a:ea typeface="Arial Black" pitchFamily="34" charset="-122"/>
                <a:cs typeface="Arial Black" pitchFamily="34" charset="-120"/>
              </a:rPr>
              <a:t>Capabilities</a:t>
            </a:r>
            <a:endParaRPr lang="en-US" sz="2200" dirty="0"/>
          </a:p>
        </p:txBody>
      </p:sp>
      <p:sp>
        <p:nvSpPr>
          <p:cNvPr id="5" name="Shape 3"/>
          <p:cNvSpPr/>
          <p:nvPr/>
        </p:nvSpPr>
        <p:spPr>
          <a:xfrm>
            <a:off x="5029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502920" y="1005840"/>
            <a:ext cx="45720" cy="1645920"/>
          </a:xfrm>
          <a:prstGeom prst="rect">
            <a:avLst/>
          </a:prstGeom>
          <a:solidFill>
            <a:srgbClr val="F27A1A"/>
          </a:solidFill>
          <a:ln/>
        </p:spPr>
      </p:sp>
      <p:sp>
        <p:nvSpPr>
          <p:cNvPr id="7" name="Shape 5"/>
          <p:cNvSpPr/>
          <p:nvPr/>
        </p:nvSpPr>
        <p:spPr>
          <a:xfrm>
            <a:off x="640080" y="1115568"/>
            <a:ext cx="292608" cy="292608"/>
          </a:xfrm>
          <a:prstGeom prst="ellipse">
            <a:avLst/>
          </a:prstGeom>
          <a:solidFill>
            <a:srgbClr val="122560"/>
          </a:solidFill>
          <a:ln/>
        </p:spPr>
      </p:sp>
      <p:sp>
        <p:nvSpPr>
          <p:cNvPr id="8" name="Text 6"/>
          <p:cNvSpPr/>
          <p:nvPr/>
        </p:nvSpPr>
        <p:spPr>
          <a:xfrm>
            <a:off x="6400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07</a:t>
            </a:r>
            <a:endParaRPr lang="en-US" sz="1000" dirty="0"/>
          </a:p>
        </p:txBody>
      </p:sp>
      <p:sp>
        <p:nvSpPr>
          <p:cNvPr id="9" name="Text 7"/>
          <p:cNvSpPr/>
          <p:nvPr/>
        </p:nvSpPr>
        <p:spPr>
          <a:xfrm>
            <a:off x="10058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Medical Imaging</a:t>
            </a:r>
            <a:endParaRPr lang="en-US" sz="1100" dirty="0"/>
          </a:p>
        </p:txBody>
      </p:sp>
      <p:sp>
        <p:nvSpPr>
          <p:cNvPr id="10" name="Text 8"/>
          <p:cNvSpPr/>
          <p:nvPr/>
        </p:nvSpPr>
        <p:spPr>
          <a:xfrm>
            <a:off x="6400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Integrating imaging systems with clinical workflows for faster diagnostics, automated analysis, and seamless radiologist collaboration.</a:t>
            </a:r>
            <a:endParaRPr lang="en-US" sz="900" dirty="0"/>
          </a:p>
        </p:txBody>
      </p:sp>
      <p:sp>
        <p:nvSpPr>
          <p:cNvPr id="11" name="Shape 9"/>
          <p:cNvSpPr/>
          <p:nvPr/>
        </p:nvSpPr>
        <p:spPr>
          <a:xfrm>
            <a:off x="32461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2" name="Shape 10"/>
          <p:cNvSpPr/>
          <p:nvPr/>
        </p:nvSpPr>
        <p:spPr>
          <a:xfrm>
            <a:off x="3246120" y="1005840"/>
            <a:ext cx="45720" cy="1645920"/>
          </a:xfrm>
          <a:prstGeom prst="rect">
            <a:avLst/>
          </a:prstGeom>
          <a:solidFill>
            <a:srgbClr val="F27A1A"/>
          </a:solidFill>
          <a:ln/>
        </p:spPr>
      </p:sp>
      <p:sp>
        <p:nvSpPr>
          <p:cNvPr id="13" name="Shape 11"/>
          <p:cNvSpPr/>
          <p:nvPr/>
        </p:nvSpPr>
        <p:spPr>
          <a:xfrm>
            <a:off x="3383280" y="1115568"/>
            <a:ext cx="292608" cy="292608"/>
          </a:xfrm>
          <a:prstGeom prst="ellipse">
            <a:avLst/>
          </a:prstGeom>
          <a:solidFill>
            <a:srgbClr val="122560"/>
          </a:solidFill>
          <a:ln/>
        </p:spPr>
      </p:sp>
      <p:sp>
        <p:nvSpPr>
          <p:cNvPr id="14" name="Text 12"/>
          <p:cNvSpPr/>
          <p:nvPr/>
        </p:nvSpPr>
        <p:spPr>
          <a:xfrm>
            <a:off x="33832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08</a:t>
            </a:r>
            <a:endParaRPr lang="en-US" sz="1000" dirty="0"/>
          </a:p>
        </p:txBody>
      </p:sp>
      <p:sp>
        <p:nvSpPr>
          <p:cNvPr id="15" name="Text 13"/>
          <p:cNvSpPr/>
          <p:nvPr/>
        </p:nvSpPr>
        <p:spPr>
          <a:xfrm>
            <a:off x="37490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Population Health</a:t>
            </a:r>
            <a:endParaRPr lang="en-US" sz="1100" dirty="0"/>
          </a:p>
        </p:txBody>
      </p:sp>
      <p:sp>
        <p:nvSpPr>
          <p:cNvPr id="16" name="Text 14"/>
          <p:cNvSpPr/>
          <p:nvPr/>
        </p:nvSpPr>
        <p:spPr>
          <a:xfrm>
            <a:off x="33832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Managing population-level health data to identify at-risk groups, track outcomes, and support value-based care models across communities.</a:t>
            </a:r>
            <a:endParaRPr lang="en-US" sz="900" dirty="0"/>
          </a:p>
        </p:txBody>
      </p:sp>
      <p:sp>
        <p:nvSpPr>
          <p:cNvPr id="17" name="Shape 15"/>
          <p:cNvSpPr/>
          <p:nvPr/>
        </p:nvSpPr>
        <p:spPr>
          <a:xfrm>
            <a:off x="59893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8" name="Shape 16"/>
          <p:cNvSpPr/>
          <p:nvPr/>
        </p:nvSpPr>
        <p:spPr>
          <a:xfrm>
            <a:off x="5989320" y="1005840"/>
            <a:ext cx="45720" cy="1645920"/>
          </a:xfrm>
          <a:prstGeom prst="rect">
            <a:avLst/>
          </a:prstGeom>
          <a:solidFill>
            <a:srgbClr val="F27A1A"/>
          </a:solidFill>
          <a:ln/>
        </p:spPr>
      </p:sp>
      <p:sp>
        <p:nvSpPr>
          <p:cNvPr id="19" name="Shape 17"/>
          <p:cNvSpPr/>
          <p:nvPr/>
        </p:nvSpPr>
        <p:spPr>
          <a:xfrm>
            <a:off x="6126480" y="1115568"/>
            <a:ext cx="292608" cy="292608"/>
          </a:xfrm>
          <a:prstGeom prst="ellipse">
            <a:avLst/>
          </a:prstGeom>
          <a:solidFill>
            <a:srgbClr val="122560"/>
          </a:solidFill>
          <a:ln/>
        </p:spPr>
      </p:sp>
      <p:sp>
        <p:nvSpPr>
          <p:cNvPr id="20" name="Text 18"/>
          <p:cNvSpPr/>
          <p:nvPr/>
        </p:nvSpPr>
        <p:spPr>
          <a:xfrm>
            <a:off x="61264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09</a:t>
            </a:r>
            <a:endParaRPr lang="en-US" sz="1000" dirty="0"/>
          </a:p>
        </p:txBody>
      </p:sp>
      <p:sp>
        <p:nvSpPr>
          <p:cNvPr id="21" name="Text 19"/>
          <p:cNvSpPr/>
          <p:nvPr/>
        </p:nvSpPr>
        <p:spPr>
          <a:xfrm>
            <a:off x="64922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Care Coordination</a:t>
            </a:r>
            <a:endParaRPr lang="en-US" sz="1100" dirty="0"/>
          </a:p>
        </p:txBody>
      </p:sp>
      <p:sp>
        <p:nvSpPr>
          <p:cNvPr id="22" name="Text 20"/>
          <p:cNvSpPr/>
          <p:nvPr/>
        </p:nvSpPr>
        <p:spPr>
          <a:xfrm>
            <a:off x="61264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Connecting care teams across departments and facilities with shared care plans, automated handoffs, and real-time patient status tracking.</a:t>
            </a:r>
            <a:endParaRPr lang="en-US" sz="900" dirty="0"/>
          </a:p>
        </p:txBody>
      </p:sp>
      <p:sp>
        <p:nvSpPr>
          <p:cNvPr id="23" name="Shape 21"/>
          <p:cNvSpPr/>
          <p:nvPr/>
        </p:nvSpPr>
        <p:spPr>
          <a:xfrm>
            <a:off x="5029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24" name="Shape 22"/>
          <p:cNvSpPr/>
          <p:nvPr/>
        </p:nvSpPr>
        <p:spPr>
          <a:xfrm>
            <a:off x="502920" y="2880360"/>
            <a:ext cx="45720" cy="1645920"/>
          </a:xfrm>
          <a:prstGeom prst="rect">
            <a:avLst/>
          </a:prstGeom>
          <a:solidFill>
            <a:srgbClr val="F27A1A"/>
          </a:solidFill>
          <a:ln/>
        </p:spPr>
      </p:sp>
      <p:sp>
        <p:nvSpPr>
          <p:cNvPr id="25" name="Shape 23"/>
          <p:cNvSpPr/>
          <p:nvPr/>
        </p:nvSpPr>
        <p:spPr>
          <a:xfrm>
            <a:off x="640080" y="2990088"/>
            <a:ext cx="292608" cy="292608"/>
          </a:xfrm>
          <a:prstGeom prst="ellipse">
            <a:avLst/>
          </a:prstGeom>
          <a:solidFill>
            <a:srgbClr val="122560"/>
          </a:solidFill>
          <a:ln/>
        </p:spPr>
      </p:sp>
      <p:sp>
        <p:nvSpPr>
          <p:cNvPr id="26" name="Text 24"/>
          <p:cNvSpPr/>
          <p:nvPr/>
        </p:nvSpPr>
        <p:spPr>
          <a:xfrm>
            <a:off x="6400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10</a:t>
            </a:r>
            <a:endParaRPr lang="en-US" sz="1000" dirty="0"/>
          </a:p>
        </p:txBody>
      </p:sp>
      <p:sp>
        <p:nvSpPr>
          <p:cNvPr id="27" name="Text 25"/>
          <p:cNvSpPr/>
          <p:nvPr/>
        </p:nvSpPr>
        <p:spPr>
          <a:xfrm>
            <a:off x="10058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Operational Dashboards</a:t>
            </a:r>
            <a:endParaRPr lang="en-US" sz="1100" dirty="0"/>
          </a:p>
        </p:txBody>
      </p:sp>
      <p:sp>
        <p:nvSpPr>
          <p:cNvPr id="28" name="Text 26"/>
          <p:cNvSpPr/>
          <p:nvPr/>
        </p:nvSpPr>
        <p:spPr>
          <a:xfrm>
            <a:off x="6400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Real-time executive command centers providing live visibility into bed capacity, staffing, patient flow, and key performance indicators.</a:t>
            </a:r>
            <a:endParaRPr lang="en-US" sz="900" dirty="0"/>
          </a:p>
        </p:txBody>
      </p:sp>
      <p:sp>
        <p:nvSpPr>
          <p:cNvPr id="29" name="Shape 27"/>
          <p:cNvSpPr/>
          <p:nvPr/>
        </p:nvSpPr>
        <p:spPr>
          <a:xfrm>
            <a:off x="32461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0" name="Shape 28"/>
          <p:cNvSpPr/>
          <p:nvPr/>
        </p:nvSpPr>
        <p:spPr>
          <a:xfrm>
            <a:off x="3246120" y="2880360"/>
            <a:ext cx="45720" cy="1645920"/>
          </a:xfrm>
          <a:prstGeom prst="rect">
            <a:avLst/>
          </a:prstGeom>
          <a:solidFill>
            <a:srgbClr val="F27A1A"/>
          </a:solidFill>
          <a:ln/>
        </p:spPr>
      </p:sp>
      <p:sp>
        <p:nvSpPr>
          <p:cNvPr id="31" name="Shape 29"/>
          <p:cNvSpPr/>
          <p:nvPr/>
        </p:nvSpPr>
        <p:spPr>
          <a:xfrm>
            <a:off x="3383280" y="2990088"/>
            <a:ext cx="292608" cy="292608"/>
          </a:xfrm>
          <a:prstGeom prst="ellipse">
            <a:avLst/>
          </a:prstGeom>
          <a:solidFill>
            <a:srgbClr val="122560"/>
          </a:solidFill>
          <a:ln/>
        </p:spPr>
      </p:sp>
      <p:sp>
        <p:nvSpPr>
          <p:cNvPr id="32" name="Text 30"/>
          <p:cNvSpPr/>
          <p:nvPr/>
        </p:nvSpPr>
        <p:spPr>
          <a:xfrm>
            <a:off x="33832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11</a:t>
            </a:r>
            <a:endParaRPr lang="en-US" sz="1000" dirty="0"/>
          </a:p>
        </p:txBody>
      </p:sp>
      <p:sp>
        <p:nvSpPr>
          <p:cNvPr id="33" name="Text 31"/>
          <p:cNvSpPr/>
          <p:nvPr/>
        </p:nvSpPr>
        <p:spPr>
          <a:xfrm>
            <a:off x="37490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Drug Discovery Support</a:t>
            </a:r>
            <a:endParaRPr lang="en-US" sz="1100" dirty="0"/>
          </a:p>
        </p:txBody>
      </p:sp>
      <p:sp>
        <p:nvSpPr>
          <p:cNvPr id="34" name="Text 32"/>
          <p:cNvSpPr/>
          <p:nvPr/>
        </p:nvSpPr>
        <p:spPr>
          <a:xfrm>
            <a:off x="33832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Data integration and analytics platforms supporting pharmaceutical research workflows, compound analysis, and clinical pipeline management.</a:t>
            </a:r>
            <a:endParaRPr lang="en-US" sz="900" dirty="0"/>
          </a:p>
        </p:txBody>
      </p:sp>
      <p:sp>
        <p:nvSpPr>
          <p:cNvPr id="35" name="Shape 33"/>
          <p:cNvSpPr/>
          <p:nvPr/>
        </p:nvSpPr>
        <p:spPr>
          <a:xfrm>
            <a:off x="59893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6" name="Shape 34"/>
          <p:cNvSpPr/>
          <p:nvPr/>
        </p:nvSpPr>
        <p:spPr>
          <a:xfrm>
            <a:off x="5989320" y="2880360"/>
            <a:ext cx="45720" cy="1645920"/>
          </a:xfrm>
          <a:prstGeom prst="rect">
            <a:avLst/>
          </a:prstGeom>
          <a:solidFill>
            <a:srgbClr val="F27A1A"/>
          </a:solidFill>
          <a:ln/>
        </p:spPr>
      </p:sp>
      <p:sp>
        <p:nvSpPr>
          <p:cNvPr id="37" name="Shape 35"/>
          <p:cNvSpPr/>
          <p:nvPr/>
        </p:nvSpPr>
        <p:spPr>
          <a:xfrm>
            <a:off x="6126480" y="2990088"/>
            <a:ext cx="292608" cy="292608"/>
          </a:xfrm>
          <a:prstGeom prst="ellipse">
            <a:avLst/>
          </a:prstGeom>
          <a:solidFill>
            <a:srgbClr val="122560"/>
          </a:solidFill>
          <a:ln/>
        </p:spPr>
      </p:sp>
      <p:sp>
        <p:nvSpPr>
          <p:cNvPr id="38" name="Text 36"/>
          <p:cNvSpPr/>
          <p:nvPr/>
        </p:nvSpPr>
        <p:spPr>
          <a:xfrm>
            <a:off x="61264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12</a:t>
            </a:r>
            <a:endParaRPr lang="en-US" sz="1000" dirty="0"/>
          </a:p>
        </p:txBody>
      </p:sp>
      <p:sp>
        <p:nvSpPr>
          <p:cNvPr id="39" name="Text 37"/>
          <p:cNvSpPr/>
          <p:nvPr/>
        </p:nvSpPr>
        <p:spPr>
          <a:xfrm>
            <a:off x="64922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Clinical Trials</a:t>
            </a:r>
            <a:endParaRPr lang="en-US" sz="1100" dirty="0"/>
          </a:p>
        </p:txBody>
      </p:sp>
      <p:sp>
        <p:nvSpPr>
          <p:cNvPr id="40" name="Text 38"/>
          <p:cNvSpPr/>
          <p:nvPr/>
        </p:nvSpPr>
        <p:spPr>
          <a:xfrm>
            <a:off x="61264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Optimizing clinical trial operations with patient matching, enrollment tracking, protocol management, and regulatory compliance reporting.</a:t>
            </a:r>
            <a:endParaRPr lang="en-US" sz="900" dirty="0"/>
          </a:p>
        </p:txBody>
      </p:sp>
      <p:sp>
        <p:nvSpPr>
          <p:cNvPr id="41" name="Shape 39"/>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2"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3" name="Text 40"/>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E1C4A"/>
        </a:solidFill>
      </p:bgPr>
    </p:bg>
    <p:spTree>
      <p:nvGrpSpPr>
        <p:cNvPr id="1" name=""/>
        <p:cNvGrpSpPr/>
        <p:nvPr/>
      </p:nvGrpSpPr>
      <p:grpSpPr>
        <a:xfrm>
          <a:off x="0" y="0"/>
          <a:ext cx="0" cy="0"/>
          <a:chOff x="0" y="0"/>
          <a:chExt cx="0" cy="0"/>
        </a:xfrm>
      </p:grpSpPr>
      <p:sp>
        <p:nvSpPr>
          <p:cNvPr id="2" name="Text 0"/>
          <p:cNvSpPr/>
          <p:nvPr/>
        </p:nvSpPr>
        <p:spPr>
          <a:xfrm>
            <a:off x="548640" y="274320"/>
            <a:ext cx="7772400" cy="457200"/>
          </a:xfrm>
          <a:prstGeom prst="rect">
            <a:avLst/>
          </a:prstGeom>
          <a:noFill/>
          <a:ln/>
        </p:spPr>
        <p:txBody>
          <a:bodyPr wrap="square" lIns="0" tIns="0" rIns="0" bIns="0" rtlCol="0" anchor="ctr"/>
          <a:lstStyle/>
          <a:p>
            <a:pPr indent="0" marL="0">
              <a:buNone/>
            </a:pPr>
            <a:r>
              <a:rPr lang="en-US" sz="2200" b="1" dirty="0">
                <a:solidFill>
                  <a:srgbClr val="FFFFFF"/>
                </a:solidFill>
                <a:latin typeface="Arial Black" pitchFamily="34" charset="0"/>
                <a:ea typeface="Arial Black" pitchFamily="34" charset="-122"/>
                <a:cs typeface="Arial Black" pitchFamily="34" charset="-120"/>
              </a:rPr>
              <a:t>Proven Results Across Healthcare Engagements</a:t>
            </a:r>
            <a:endParaRPr lang="en-US" sz="2200" dirty="0"/>
          </a:p>
        </p:txBody>
      </p:sp>
      <p:sp>
        <p:nvSpPr>
          <p:cNvPr id="3" name="Text 1"/>
          <p:cNvSpPr/>
          <p:nvPr/>
        </p:nvSpPr>
        <p:spPr>
          <a:xfrm>
            <a:off x="548640" y="777240"/>
            <a:ext cx="7315200" cy="274320"/>
          </a:xfrm>
          <a:prstGeom prst="rect">
            <a:avLst/>
          </a:prstGeom>
          <a:noFill/>
          <a:ln/>
        </p:spPr>
        <p:txBody>
          <a:bodyPr wrap="square" lIns="0" tIns="0" rIns="0" bIns="0" rtlCol="0" anchor="ctr"/>
          <a:lstStyle/>
          <a:p>
            <a:pPr indent="0" marL="0">
              <a:buNone/>
            </a:pPr>
            <a:r>
              <a:rPr lang="en-US" sz="1100" dirty="0">
                <a:solidFill>
                  <a:srgbClr val="A0B4D4"/>
                </a:solidFill>
                <a:latin typeface="Calibri" pitchFamily="34" charset="0"/>
                <a:ea typeface="Calibri" pitchFamily="34" charset="-122"/>
                <a:cs typeface="Calibri" pitchFamily="34" charset="-120"/>
              </a:rPr>
              <a:t>Measurable outcomes delivered for healthcare organizations</a:t>
            </a:r>
            <a:endParaRPr lang="en-US" sz="1100" dirty="0"/>
          </a:p>
        </p:txBody>
      </p:sp>
      <p:sp>
        <p:nvSpPr>
          <p:cNvPr id="4" name="Shape 2"/>
          <p:cNvSpPr/>
          <p:nvPr/>
        </p:nvSpPr>
        <p:spPr>
          <a:xfrm>
            <a:off x="5029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5" name="Shape 3"/>
          <p:cNvSpPr/>
          <p:nvPr/>
        </p:nvSpPr>
        <p:spPr>
          <a:xfrm>
            <a:off x="502920" y="1234440"/>
            <a:ext cx="1874520" cy="54864"/>
          </a:xfrm>
          <a:prstGeom prst="rect">
            <a:avLst/>
          </a:prstGeom>
          <a:solidFill>
            <a:srgbClr val="F27A1A"/>
          </a:solidFill>
          <a:ln/>
        </p:spPr>
      </p:sp>
      <p:sp>
        <p:nvSpPr>
          <p:cNvPr id="6" name="Text 4"/>
          <p:cNvSpPr/>
          <p:nvPr/>
        </p:nvSpPr>
        <p:spPr>
          <a:xfrm>
            <a:off x="5029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40%</a:t>
            </a:r>
            <a:endParaRPr lang="en-US" sz="2800" dirty="0"/>
          </a:p>
        </p:txBody>
      </p:sp>
      <p:sp>
        <p:nvSpPr>
          <p:cNvPr id="7" name="Text 5"/>
          <p:cNvSpPr/>
          <p:nvPr/>
        </p:nvSpPr>
        <p:spPr>
          <a:xfrm>
            <a:off x="5029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Faster Patient</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Verification</a:t>
            </a:r>
            <a:endParaRPr lang="en-US" sz="1000" dirty="0"/>
          </a:p>
        </p:txBody>
      </p:sp>
      <p:sp>
        <p:nvSpPr>
          <p:cNvPr id="8" name="Text 6"/>
          <p:cNvSpPr/>
          <p:nvPr/>
        </p:nvSpPr>
        <p:spPr>
          <a:xfrm>
            <a:off x="5029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Reduction in verification time</a:t>
            </a:r>
            <a:endParaRPr lang="en-US" sz="800" dirty="0"/>
          </a:p>
        </p:txBody>
      </p:sp>
      <p:sp>
        <p:nvSpPr>
          <p:cNvPr id="9" name="Shape 7"/>
          <p:cNvSpPr/>
          <p:nvPr/>
        </p:nvSpPr>
        <p:spPr>
          <a:xfrm>
            <a:off x="25603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0" name="Shape 8"/>
          <p:cNvSpPr/>
          <p:nvPr/>
        </p:nvSpPr>
        <p:spPr>
          <a:xfrm>
            <a:off x="2560320" y="1234440"/>
            <a:ext cx="1874520" cy="54864"/>
          </a:xfrm>
          <a:prstGeom prst="rect">
            <a:avLst/>
          </a:prstGeom>
          <a:solidFill>
            <a:srgbClr val="F27A1A"/>
          </a:solidFill>
          <a:ln/>
        </p:spPr>
      </p:sp>
      <p:sp>
        <p:nvSpPr>
          <p:cNvPr id="11" name="Text 9"/>
          <p:cNvSpPr/>
          <p:nvPr/>
        </p:nvSpPr>
        <p:spPr>
          <a:xfrm>
            <a:off x="25603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100%</a:t>
            </a:r>
            <a:endParaRPr lang="en-US" sz="2800" dirty="0"/>
          </a:p>
        </p:txBody>
      </p:sp>
      <p:sp>
        <p:nvSpPr>
          <p:cNvPr id="12" name="Text 10"/>
          <p:cNvSpPr/>
          <p:nvPr/>
        </p:nvSpPr>
        <p:spPr>
          <a:xfrm>
            <a:off x="25603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Record</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Visibility</a:t>
            </a:r>
            <a:endParaRPr lang="en-US" sz="1000" dirty="0"/>
          </a:p>
        </p:txBody>
      </p:sp>
      <p:sp>
        <p:nvSpPr>
          <p:cNvPr id="13" name="Text 11"/>
          <p:cNvSpPr/>
          <p:nvPr/>
        </p:nvSpPr>
        <p:spPr>
          <a:xfrm>
            <a:off x="25603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Across all hospitals and clinics</a:t>
            </a:r>
            <a:endParaRPr lang="en-US" sz="800" dirty="0"/>
          </a:p>
        </p:txBody>
      </p:sp>
      <p:sp>
        <p:nvSpPr>
          <p:cNvPr id="14" name="Shape 12"/>
          <p:cNvSpPr/>
          <p:nvPr/>
        </p:nvSpPr>
        <p:spPr>
          <a:xfrm>
            <a:off x="46177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5" name="Shape 13"/>
          <p:cNvSpPr/>
          <p:nvPr/>
        </p:nvSpPr>
        <p:spPr>
          <a:xfrm>
            <a:off x="4617720" y="1234440"/>
            <a:ext cx="1874520" cy="54864"/>
          </a:xfrm>
          <a:prstGeom prst="rect">
            <a:avLst/>
          </a:prstGeom>
          <a:solidFill>
            <a:srgbClr val="F27A1A"/>
          </a:solidFill>
          <a:ln/>
        </p:spPr>
      </p:sp>
      <p:sp>
        <p:nvSpPr>
          <p:cNvPr id="16" name="Text 14"/>
          <p:cNvSpPr/>
          <p:nvPr/>
        </p:nvSpPr>
        <p:spPr>
          <a:xfrm>
            <a:off x="46177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&lt;2s</a:t>
            </a:r>
            <a:endParaRPr lang="en-US" sz="2800" dirty="0"/>
          </a:p>
        </p:txBody>
      </p:sp>
      <p:sp>
        <p:nvSpPr>
          <p:cNvPr id="17" name="Text 15"/>
          <p:cNvSpPr/>
          <p:nvPr/>
        </p:nvSpPr>
        <p:spPr>
          <a:xfrm>
            <a:off x="46177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Data Retrieval</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Latency</a:t>
            </a:r>
            <a:endParaRPr lang="en-US" sz="1000" dirty="0"/>
          </a:p>
        </p:txBody>
      </p:sp>
      <p:sp>
        <p:nvSpPr>
          <p:cNvPr id="18" name="Text 16"/>
          <p:cNvSpPr/>
          <p:nvPr/>
        </p:nvSpPr>
        <p:spPr>
          <a:xfrm>
            <a:off x="46177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Near-instant clinical data access</a:t>
            </a:r>
            <a:endParaRPr lang="en-US" sz="800" dirty="0"/>
          </a:p>
        </p:txBody>
      </p:sp>
      <p:sp>
        <p:nvSpPr>
          <p:cNvPr id="19" name="Shape 17"/>
          <p:cNvSpPr/>
          <p:nvPr/>
        </p:nvSpPr>
        <p:spPr>
          <a:xfrm>
            <a:off x="66751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0" name="Shape 18"/>
          <p:cNvSpPr/>
          <p:nvPr/>
        </p:nvSpPr>
        <p:spPr>
          <a:xfrm>
            <a:off x="6675120" y="1234440"/>
            <a:ext cx="1874520" cy="54864"/>
          </a:xfrm>
          <a:prstGeom prst="rect">
            <a:avLst/>
          </a:prstGeom>
          <a:solidFill>
            <a:srgbClr val="F27A1A"/>
          </a:solidFill>
          <a:ln/>
        </p:spPr>
      </p:sp>
      <p:sp>
        <p:nvSpPr>
          <p:cNvPr id="21" name="Text 19"/>
          <p:cNvSpPr/>
          <p:nvPr/>
        </p:nvSpPr>
        <p:spPr>
          <a:xfrm>
            <a:off x="66751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30%</a:t>
            </a:r>
            <a:endParaRPr lang="en-US" sz="2800" dirty="0"/>
          </a:p>
        </p:txBody>
      </p:sp>
      <p:sp>
        <p:nvSpPr>
          <p:cNvPr id="22" name="Text 20"/>
          <p:cNvSpPr/>
          <p:nvPr/>
        </p:nvSpPr>
        <p:spPr>
          <a:xfrm>
            <a:off x="66751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Lower Admin</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Workload</a:t>
            </a:r>
            <a:endParaRPr lang="en-US" sz="1000" dirty="0"/>
          </a:p>
        </p:txBody>
      </p:sp>
      <p:sp>
        <p:nvSpPr>
          <p:cNvPr id="23" name="Text 21"/>
          <p:cNvSpPr/>
          <p:nvPr/>
        </p:nvSpPr>
        <p:spPr>
          <a:xfrm>
            <a:off x="66751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Reduced administrative burden</a:t>
            </a:r>
            <a:endParaRPr lang="en-US" sz="800" dirty="0"/>
          </a:p>
        </p:txBody>
      </p:sp>
      <p:sp>
        <p:nvSpPr>
          <p:cNvPr id="24" name="Shape 22"/>
          <p:cNvSpPr/>
          <p:nvPr/>
        </p:nvSpPr>
        <p:spPr>
          <a:xfrm>
            <a:off x="5029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5" name="Shape 23"/>
          <p:cNvSpPr/>
          <p:nvPr/>
        </p:nvSpPr>
        <p:spPr>
          <a:xfrm>
            <a:off x="502920" y="2788920"/>
            <a:ext cx="1874520" cy="54864"/>
          </a:xfrm>
          <a:prstGeom prst="rect">
            <a:avLst/>
          </a:prstGeom>
          <a:solidFill>
            <a:srgbClr val="F27A1A"/>
          </a:solidFill>
          <a:ln/>
        </p:spPr>
      </p:sp>
      <p:sp>
        <p:nvSpPr>
          <p:cNvPr id="26" name="Text 24"/>
          <p:cNvSpPr/>
          <p:nvPr/>
        </p:nvSpPr>
        <p:spPr>
          <a:xfrm>
            <a:off x="5029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35%</a:t>
            </a:r>
            <a:endParaRPr lang="en-US" sz="2800" dirty="0"/>
          </a:p>
        </p:txBody>
      </p:sp>
      <p:sp>
        <p:nvSpPr>
          <p:cNvPr id="27" name="Text 25"/>
          <p:cNvSpPr/>
          <p:nvPr/>
        </p:nvSpPr>
        <p:spPr>
          <a:xfrm>
            <a:off x="5029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Fewer Discharge</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Delays</a:t>
            </a:r>
            <a:endParaRPr lang="en-US" sz="1000" dirty="0"/>
          </a:p>
        </p:txBody>
      </p:sp>
      <p:sp>
        <p:nvSpPr>
          <p:cNvPr id="28" name="Text 26"/>
          <p:cNvSpPr/>
          <p:nvPr/>
        </p:nvSpPr>
        <p:spPr>
          <a:xfrm>
            <a:off x="5029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Improved patient flow management</a:t>
            </a:r>
            <a:endParaRPr lang="en-US" sz="800" dirty="0"/>
          </a:p>
        </p:txBody>
      </p:sp>
      <p:sp>
        <p:nvSpPr>
          <p:cNvPr id="29" name="Shape 27"/>
          <p:cNvSpPr/>
          <p:nvPr/>
        </p:nvSpPr>
        <p:spPr>
          <a:xfrm>
            <a:off x="25603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30" name="Shape 28"/>
          <p:cNvSpPr/>
          <p:nvPr/>
        </p:nvSpPr>
        <p:spPr>
          <a:xfrm>
            <a:off x="2560320" y="2788920"/>
            <a:ext cx="1874520" cy="54864"/>
          </a:xfrm>
          <a:prstGeom prst="rect">
            <a:avLst/>
          </a:prstGeom>
          <a:solidFill>
            <a:srgbClr val="F27A1A"/>
          </a:solidFill>
          <a:ln/>
        </p:spPr>
      </p:sp>
      <p:sp>
        <p:nvSpPr>
          <p:cNvPr id="31" name="Text 29"/>
          <p:cNvSpPr/>
          <p:nvPr/>
        </p:nvSpPr>
        <p:spPr>
          <a:xfrm>
            <a:off x="25603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28%</a:t>
            </a:r>
            <a:endParaRPr lang="en-US" sz="2800" dirty="0"/>
          </a:p>
        </p:txBody>
      </p:sp>
      <p:sp>
        <p:nvSpPr>
          <p:cNvPr id="32" name="Text 30"/>
          <p:cNvSpPr/>
          <p:nvPr/>
        </p:nvSpPr>
        <p:spPr>
          <a:xfrm>
            <a:off x="25603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Revenue</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Improvement</a:t>
            </a:r>
            <a:endParaRPr lang="en-US" sz="1000" dirty="0"/>
          </a:p>
        </p:txBody>
      </p:sp>
      <p:sp>
        <p:nvSpPr>
          <p:cNvPr id="33" name="Text 31"/>
          <p:cNvSpPr/>
          <p:nvPr/>
        </p:nvSpPr>
        <p:spPr>
          <a:xfrm>
            <a:off x="25603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Through documentation optimization</a:t>
            </a:r>
            <a:endParaRPr lang="en-US" sz="800" dirty="0"/>
          </a:p>
        </p:txBody>
      </p:sp>
      <p:sp>
        <p:nvSpPr>
          <p:cNvPr id="34" name="Shape 32"/>
          <p:cNvSpPr/>
          <p:nvPr/>
        </p:nvSpPr>
        <p:spPr>
          <a:xfrm>
            <a:off x="46177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35" name="Shape 33"/>
          <p:cNvSpPr/>
          <p:nvPr/>
        </p:nvSpPr>
        <p:spPr>
          <a:xfrm>
            <a:off x="4617720" y="2788920"/>
            <a:ext cx="1874520" cy="54864"/>
          </a:xfrm>
          <a:prstGeom prst="rect">
            <a:avLst/>
          </a:prstGeom>
          <a:solidFill>
            <a:srgbClr val="F27A1A"/>
          </a:solidFill>
          <a:ln/>
        </p:spPr>
      </p:sp>
      <p:sp>
        <p:nvSpPr>
          <p:cNvPr id="36" name="Text 34"/>
          <p:cNvSpPr/>
          <p:nvPr/>
        </p:nvSpPr>
        <p:spPr>
          <a:xfrm>
            <a:off x="46177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25%</a:t>
            </a:r>
            <a:endParaRPr lang="en-US" sz="2800" dirty="0"/>
          </a:p>
        </p:txBody>
      </p:sp>
      <p:sp>
        <p:nvSpPr>
          <p:cNvPr id="37" name="Text 35"/>
          <p:cNvSpPr/>
          <p:nvPr/>
        </p:nvSpPr>
        <p:spPr>
          <a:xfrm>
            <a:off x="46177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Reduced</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Admin Work</a:t>
            </a:r>
            <a:endParaRPr lang="en-US" sz="1000" dirty="0"/>
          </a:p>
        </p:txBody>
      </p:sp>
      <p:sp>
        <p:nvSpPr>
          <p:cNvPr id="38" name="Text 36"/>
          <p:cNvSpPr/>
          <p:nvPr/>
        </p:nvSpPr>
        <p:spPr>
          <a:xfrm>
            <a:off x="46177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Operational efficiency gains</a:t>
            </a:r>
            <a:endParaRPr lang="en-US" sz="800" dirty="0"/>
          </a:p>
        </p:txBody>
      </p:sp>
      <p:sp>
        <p:nvSpPr>
          <p:cNvPr id="39" name="Shape 37"/>
          <p:cNvSpPr/>
          <p:nvPr/>
        </p:nvSpPr>
        <p:spPr>
          <a:xfrm>
            <a:off x="66751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40" name="Shape 38"/>
          <p:cNvSpPr/>
          <p:nvPr/>
        </p:nvSpPr>
        <p:spPr>
          <a:xfrm>
            <a:off x="6675120" y="2788920"/>
            <a:ext cx="1874520" cy="54864"/>
          </a:xfrm>
          <a:prstGeom prst="rect">
            <a:avLst/>
          </a:prstGeom>
          <a:solidFill>
            <a:srgbClr val="F27A1A"/>
          </a:solidFill>
          <a:ln/>
        </p:spPr>
      </p:sp>
      <p:sp>
        <p:nvSpPr>
          <p:cNvPr id="41" name="Text 39"/>
          <p:cNvSpPr/>
          <p:nvPr/>
        </p:nvSpPr>
        <p:spPr>
          <a:xfrm>
            <a:off x="66751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3.5M</a:t>
            </a:r>
            <a:endParaRPr lang="en-US" sz="2800" dirty="0"/>
          </a:p>
        </p:txBody>
      </p:sp>
      <p:sp>
        <p:nvSpPr>
          <p:cNvPr id="42" name="Text 40"/>
          <p:cNvSpPr/>
          <p:nvPr/>
        </p:nvSpPr>
        <p:spPr>
          <a:xfrm>
            <a:off x="66751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Encounters</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Processed</a:t>
            </a:r>
            <a:endParaRPr lang="en-US" sz="1000" dirty="0"/>
          </a:p>
        </p:txBody>
      </p:sp>
      <p:sp>
        <p:nvSpPr>
          <p:cNvPr id="43" name="Text 41"/>
          <p:cNvSpPr/>
          <p:nvPr/>
        </p:nvSpPr>
        <p:spPr>
          <a:xfrm>
            <a:off x="66751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Annual patient encounters managed</a:t>
            </a:r>
            <a:endParaRPr lang="en-US" sz="800" dirty="0"/>
          </a:p>
        </p:txBody>
      </p:sp>
      <p:sp>
        <p:nvSpPr>
          <p:cNvPr id="44" name="Shape 42"/>
          <p:cNvSpPr/>
          <p:nvPr/>
        </p:nvSpPr>
        <p:spPr>
          <a:xfrm>
            <a:off x="0" y="4681728"/>
            <a:ext cx="9144000" cy="461772"/>
          </a:xfrm>
          <a:prstGeom prst="rect">
            <a:avLst/>
          </a:prstGeom>
          <a:solidFill>
            <a:srgbClr val="0A1235"/>
          </a:solidFill>
          <a:ln/>
        </p:spPr>
      </p:sp>
      <p:pic>
        <p:nvPicPr>
          <p:cNvPr id="45"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6" name="Text 43"/>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E1C4A"/>
        </a:solidFill>
      </p:bgPr>
    </p:bg>
    <p:spTree>
      <p:nvGrpSpPr>
        <p:cNvPr id="1" name=""/>
        <p:cNvGrpSpPr/>
        <p:nvPr/>
      </p:nvGrpSpPr>
      <p:grpSpPr>
        <a:xfrm>
          <a:off x="0" y="0"/>
          <a:ext cx="0" cy="0"/>
          <a:chOff x="0" y="0"/>
          <a:chExt cx="0" cy="0"/>
        </a:xfrm>
      </p:grpSpPr>
      <p:sp>
        <p:nvSpPr>
          <p:cNvPr id="2" name="Text 0"/>
          <p:cNvSpPr/>
          <p:nvPr/>
        </p:nvSpPr>
        <p:spPr>
          <a:xfrm>
            <a:off x="548640" y="274320"/>
            <a:ext cx="7315200" cy="548640"/>
          </a:xfrm>
          <a:prstGeom prst="rect">
            <a:avLst/>
          </a:prstGeom>
          <a:noFill/>
          <a:ln/>
        </p:spPr>
        <p:txBody>
          <a:bodyPr wrap="square" lIns="0" tIns="0" rIns="0" bIns="0" rtlCol="0" anchor="ctr"/>
          <a:lstStyle/>
          <a:p>
            <a:pPr indent="0" marL="0">
              <a:buNone/>
            </a:pPr>
            <a:r>
              <a:rPr lang="en-US" sz="3000" b="1" dirty="0">
                <a:solidFill>
                  <a:srgbClr val="FFFFFF"/>
                </a:solidFill>
                <a:latin typeface="Arial Black" pitchFamily="34" charset="0"/>
                <a:ea typeface="Arial Black" pitchFamily="34" charset="-122"/>
                <a:cs typeface="Arial Black" pitchFamily="34" charset="-120"/>
              </a:rPr>
              <a:t>Why </a:t>
            </a:r>
            <a:pPr indent="0" marL="0">
              <a:buNone/>
            </a:pPr>
            <a:r>
              <a:rPr lang="en-US" sz="3000" b="1" dirty="0">
                <a:solidFill>
                  <a:srgbClr val="F27A1A"/>
                </a:solidFill>
                <a:latin typeface="Arial Black" pitchFamily="34" charset="0"/>
                <a:ea typeface="Arial Black" pitchFamily="34" charset="-122"/>
                <a:cs typeface="Arial Black" pitchFamily="34" charset="-120"/>
              </a:rPr>
              <a:t>ConnexR?</a:t>
            </a:r>
            <a:endParaRPr lang="en-US" sz="3000" dirty="0"/>
          </a:p>
        </p:txBody>
      </p:sp>
      <p:sp>
        <p:nvSpPr>
          <p:cNvPr id="3" name="Shape 1"/>
          <p:cNvSpPr/>
          <p:nvPr/>
        </p:nvSpPr>
        <p:spPr>
          <a:xfrm>
            <a:off x="548640" y="100584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4" name="Shape 2"/>
          <p:cNvSpPr/>
          <p:nvPr/>
        </p:nvSpPr>
        <p:spPr>
          <a:xfrm>
            <a:off x="548640" y="1005840"/>
            <a:ext cx="54864" cy="1463040"/>
          </a:xfrm>
          <a:prstGeom prst="rect">
            <a:avLst/>
          </a:prstGeom>
          <a:solidFill>
            <a:srgbClr val="F27A1A"/>
          </a:solidFill>
          <a:ln/>
        </p:spPr>
      </p:sp>
      <p:sp>
        <p:nvSpPr>
          <p:cNvPr id="5" name="Shape 3"/>
          <p:cNvSpPr/>
          <p:nvPr/>
        </p:nvSpPr>
        <p:spPr>
          <a:xfrm>
            <a:off x="731520" y="1143000"/>
            <a:ext cx="365760" cy="365760"/>
          </a:xfrm>
          <a:prstGeom prst="ellipse">
            <a:avLst/>
          </a:prstGeom>
          <a:solidFill>
            <a:srgbClr val="F27A1A"/>
          </a:solidFill>
          <a:ln/>
        </p:spPr>
      </p:sp>
      <p:sp>
        <p:nvSpPr>
          <p:cNvPr id="6" name="Text 4"/>
          <p:cNvSpPr/>
          <p:nvPr/>
        </p:nvSpPr>
        <p:spPr>
          <a:xfrm>
            <a:off x="731520" y="114300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01</a:t>
            </a:r>
            <a:endParaRPr lang="en-US" sz="1400" dirty="0"/>
          </a:p>
        </p:txBody>
      </p:sp>
      <p:sp>
        <p:nvSpPr>
          <p:cNvPr id="7" name="Text 5"/>
          <p:cNvSpPr/>
          <p:nvPr/>
        </p:nvSpPr>
        <p:spPr>
          <a:xfrm>
            <a:off x="1234440" y="114300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Healthcare Domain Expertise</a:t>
            </a:r>
            <a:endParaRPr lang="en-US" sz="1300" dirty="0"/>
          </a:p>
        </p:txBody>
      </p:sp>
      <p:sp>
        <p:nvSpPr>
          <p:cNvPr id="8" name="Text 6"/>
          <p:cNvSpPr/>
          <p:nvPr/>
        </p:nvSpPr>
        <p:spPr>
          <a:xfrm>
            <a:off x="731520" y="160020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Deep experience with healthcare networks, hospital systems, and clinical workflows. We understand the operational and regulatory realities of delivering care at scale.</a:t>
            </a:r>
            <a:endParaRPr lang="en-US" sz="1000" dirty="0"/>
          </a:p>
        </p:txBody>
      </p:sp>
      <p:sp>
        <p:nvSpPr>
          <p:cNvPr id="9" name="Shape 7"/>
          <p:cNvSpPr/>
          <p:nvPr/>
        </p:nvSpPr>
        <p:spPr>
          <a:xfrm>
            <a:off x="4663440" y="100584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0" name="Shape 8"/>
          <p:cNvSpPr/>
          <p:nvPr/>
        </p:nvSpPr>
        <p:spPr>
          <a:xfrm>
            <a:off x="4663440" y="1005840"/>
            <a:ext cx="54864" cy="1463040"/>
          </a:xfrm>
          <a:prstGeom prst="rect">
            <a:avLst/>
          </a:prstGeom>
          <a:solidFill>
            <a:srgbClr val="F27A1A"/>
          </a:solidFill>
          <a:ln/>
        </p:spPr>
      </p:sp>
      <p:sp>
        <p:nvSpPr>
          <p:cNvPr id="11" name="Shape 9"/>
          <p:cNvSpPr/>
          <p:nvPr/>
        </p:nvSpPr>
        <p:spPr>
          <a:xfrm>
            <a:off x="4846320" y="1143000"/>
            <a:ext cx="365760" cy="365760"/>
          </a:xfrm>
          <a:prstGeom prst="ellipse">
            <a:avLst/>
          </a:prstGeom>
          <a:solidFill>
            <a:srgbClr val="F27A1A"/>
          </a:solidFill>
          <a:ln/>
        </p:spPr>
      </p:sp>
      <p:sp>
        <p:nvSpPr>
          <p:cNvPr id="12" name="Text 10"/>
          <p:cNvSpPr/>
          <p:nvPr/>
        </p:nvSpPr>
        <p:spPr>
          <a:xfrm>
            <a:off x="4846320" y="114300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02</a:t>
            </a:r>
            <a:endParaRPr lang="en-US" sz="1400" dirty="0"/>
          </a:p>
        </p:txBody>
      </p:sp>
      <p:sp>
        <p:nvSpPr>
          <p:cNvPr id="13" name="Text 11"/>
          <p:cNvSpPr/>
          <p:nvPr/>
        </p:nvSpPr>
        <p:spPr>
          <a:xfrm>
            <a:off x="5349240" y="114300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Interoperability and Data Integration</a:t>
            </a:r>
            <a:endParaRPr lang="en-US" sz="1300" dirty="0"/>
          </a:p>
        </p:txBody>
      </p:sp>
      <p:sp>
        <p:nvSpPr>
          <p:cNvPr id="14" name="Text 12"/>
          <p:cNvSpPr/>
          <p:nvPr/>
        </p:nvSpPr>
        <p:spPr>
          <a:xfrm>
            <a:off x="4846320" y="160020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Proven delivery of FHIR-based interoperability engines, unified patient data layers, and Clinical NLP solutions that connect fragmented systems into a single source of truth.</a:t>
            </a:r>
            <a:endParaRPr lang="en-US" sz="1000" dirty="0"/>
          </a:p>
        </p:txBody>
      </p:sp>
      <p:sp>
        <p:nvSpPr>
          <p:cNvPr id="15" name="Shape 13"/>
          <p:cNvSpPr/>
          <p:nvPr/>
        </p:nvSpPr>
        <p:spPr>
          <a:xfrm>
            <a:off x="548640" y="274320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6" name="Shape 14"/>
          <p:cNvSpPr/>
          <p:nvPr/>
        </p:nvSpPr>
        <p:spPr>
          <a:xfrm>
            <a:off x="548640" y="2743200"/>
            <a:ext cx="54864" cy="1463040"/>
          </a:xfrm>
          <a:prstGeom prst="rect">
            <a:avLst/>
          </a:prstGeom>
          <a:solidFill>
            <a:srgbClr val="F27A1A"/>
          </a:solidFill>
          <a:ln/>
        </p:spPr>
      </p:sp>
      <p:sp>
        <p:nvSpPr>
          <p:cNvPr id="17" name="Shape 15"/>
          <p:cNvSpPr/>
          <p:nvPr/>
        </p:nvSpPr>
        <p:spPr>
          <a:xfrm>
            <a:off x="731520" y="2880360"/>
            <a:ext cx="365760" cy="365760"/>
          </a:xfrm>
          <a:prstGeom prst="ellipse">
            <a:avLst/>
          </a:prstGeom>
          <a:solidFill>
            <a:srgbClr val="F27A1A"/>
          </a:solidFill>
          <a:ln/>
        </p:spPr>
      </p:sp>
      <p:sp>
        <p:nvSpPr>
          <p:cNvPr id="18" name="Text 16"/>
          <p:cNvSpPr/>
          <p:nvPr/>
        </p:nvSpPr>
        <p:spPr>
          <a:xfrm>
            <a:off x="731520" y="288036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03</a:t>
            </a:r>
            <a:endParaRPr lang="en-US" sz="1400" dirty="0"/>
          </a:p>
        </p:txBody>
      </p:sp>
      <p:sp>
        <p:nvSpPr>
          <p:cNvPr id="19" name="Text 17"/>
          <p:cNvSpPr/>
          <p:nvPr/>
        </p:nvSpPr>
        <p:spPr>
          <a:xfrm>
            <a:off x="1234440" y="288036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Compliance-First Architecture</a:t>
            </a:r>
            <a:endParaRPr lang="en-US" sz="1300" dirty="0"/>
          </a:p>
        </p:txBody>
      </p:sp>
      <p:sp>
        <p:nvSpPr>
          <p:cNvPr id="20" name="Text 18"/>
          <p:cNvSpPr/>
          <p:nvPr/>
        </p:nvSpPr>
        <p:spPr>
          <a:xfrm>
            <a:off x="731520" y="333756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Every solution is built with HIPAA compliance at the foundation, ensuring patient data security, audit readiness, and regulatory confidence from day one.</a:t>
            </a:r>
            <a:endParaRPr lang="en-US" sz="1000" dirty="0"/>
          </a:p>
        </p:txBody>
      </p:sp>
      <p:sp>
        <p:nvSpPr>
          <p:cNvPr id="21" name="Shape 19"/>
          <p:cNvSpPr/>
          <p:nvPr/>
        </p:nvSpPr>
        <p:spPr>
          <a:xfrm>
            <a:off x="4663440" y="274320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2" name="Shape 20"/>
          <p:cNvSpPr/>
          <p:nvPr/>
        </p:nvSpPr>
        <p:spPr>
          <a:xfrm>
            <a:off x="4663440" y="2743200"/>
            <a:ext cx="54864" cy="1463040"/>
          </a:xfrm>
          <a:prstGeom prst="rect">
            <a:avLst/>
          </a:prstGeom>
          <a:solidFill>
            <a:srgbClr val="F27A1A"/>
          </a:solidFill>
          <a:ln/>
        </p:spPr>
      </p:sp>
      <p:sp>
        <p:nvSpPr>
          <p:cNvPr id="23" name="Shape 21"/>
          <p:cNvSpPr/>
          <p:nvPr/>
        </p:nvSpPr>
        <p:spPr>
          <a:xfrm>
            <a:off x="4846320" y="2880360"/>
            <a:ext cx="365760" cy="365760"/>
          </a:xfrm>
          <a:prstGeom prst="ellipse">
            <a:avLst/>
          </a:prstGeom>
          <a:solidFill>
            <a:srgbClr val="F27A1A"/>
          </a:solidFill>
          <a:ln/>
        </p:spPr>
      </p:sp>
      <p:sp>
        <p:nvSpPr>
          <p:cNvPr id="24" name="Text 22"/>
          <p:cNvSpPr/>
          <p:nvPr/>
        </p:nvSpPr>
        <p:spPr>
          <a:xfrm>
            <a:off x="4846320" y="288036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04</a:t>
            </a:r>
            <a:endParaRPr lang="en-US" sz="1400" dirty="0"/>
          </a:p>
        </p:txBody>
      </p:sp>
      <p:sp>
        <p:nvSpPr>
          <p:cNvPr id="25" name="Text 23"/>
          <p:cNvSpPr/>
          <p:nvPr/>
        </p:nvSpPr>
        <p:spPr>
          <a:xfrm>
            <a:off x="5349240" y="288036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Measurable Clinical Outcomes</a:t>
            </a:r>
            <a:endParaRPr lang="en-US" sz="1300" dirty="0"/>
          </a:p>
        </p:txBody>
      </p:sp>
      <p:sp>
        <p:nvSpPr>
          <p:cNvPr id="26" name="Text 24"/>
          <p:cNvSpPr/>
          <p:nvPr/>
        </p:nvSpPr>
        <p:spPr>
          <a:xfrm>
            <a:off x="4846320" y="333756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Every engagement targets quantifiable results: faster patient verification, fewer discharge delays, improved revenue capture, and reduced administrative burden.</a:t>
            </a:r>
            <a:endParaRPr lang="en-US" sz="1000" dirty="0"/>
          </a:p>
        </p:txBody>
      </p:sp>
      <p:sp>
        <p:nvSpPr>
          <p:cNvPr id="27" name="Shape 25"/>
          <p:cNvSpPr/>
          <p:nvPr/>
        </p:nvSpPr>
        <p:spPr>
          <a:xfrm>
            <a:off x="2743200" y="4114800"/>
            <a:ext cx="3657600" cy="411480"/>
          </a:xfrm>
          <a:prstGeom prst="rect">
            <a:avLst/>
          </a:prstGeom>
          <a:solidFill>
            <a:srgbClr val="F27A1A"/>
          </a:solidFill>
          <a:ln/>
        </p:spPr>
      </p:sp>
      <p:sp>
        <p:nvSpPr>
          <p:cNvPr id="28" name="Text 26"/>
          <p:cNvSpPr/>
          <p:nvPr/>
        </p:nvSpPr>
        <p:spPr>
          <a:xfrm>
            <a:off x="2743200" y="4114800"/>
            <a:ext cx="3657600" cy="41148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Let's Build Something Great Together</a:t>
            </a:r>
            <a:endParaRPr lang="en-US" sz="1200" dirty="0"/>
          </a:p>
        </p:txBody>
      </p:sp>
      <p:sp>
        <p:nvSpPr>
          <p:cNvPr id="29" name="Shape 27"/>
          <p:cNvSpPr/>
          <p:nvPr/>
        </p:nvSpPr>
        <p:spPr>
          <a:xfrm>
            <a:off x="0" y="4681728"/>
            <a:ext cx="9144000" cy="461772"/>
          </a:xfrm>
          <a:prstGeom prst="rect">
            <a:avLst/>
          </a:prstGeom>
          <a:solidFill>
            <a:srgbClr val="0A1235"/>
          </a:solidFill>
          <a:ln/>
        </p:spPr>
      </p:sp>
      <p:pic>
        <p:nvPicPr>
          <p:cNvPr id="30"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31" name="Text 28"/>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ConnexR: Healthcare Intelligent Care Solutions</dc:title>
  <dc:subject>PptxGenJS Presentation</dc:subject>
  <dc:creator>ConnexR</dc:creator>
  <cp:lastModifiedBy>ConnexR</cp:lastModifiedBy>
  <cp:revision>1</cp:revision>
  <dcterms:created xsi:type="dcterms:W3CDTF">2026-04-01T15:56:59Z</dcterms:created>
  <dcterms:modified xsi:type="dcterms:W3CDTF">2026-04-01T15:56:59Z</dcterms:modified>
</cp:coreProperties>
</file>