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1C4A"/>
        </a:solidFill>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122560">
              <a:alpha val="70000"/>
            </a:srgbClr>
          </a:solidFill>
          <a:ln/>
        </p:spPr>
      </p:sp>
      <p:sp>
        <p:nvSpPr>
          <p:cNvPr id="3" name="Shape 1"/>
          <p:cNvSpPr/>
          <p:nvPr/>
        </p:nvSpPr>
        <p:spPr>
          <a:xfrm>
            <a:off x="0" y="4892040"/>
            <a:ext cx="9144000" cy="251460"/>
          </a:xfrm>
          <a:prstGeom prst="rect">
            <a:avLst/>
          </a:prstGeom>
          <a:solidFill>
            <a:srgbClr val="F27A1A"/>
          </a:solidFill>
          <a:ln/>
        </p:spPr>
      </p:sp>
      <p:pic>
        <p:nvPicPr>
          <p:cNvPr id="4" name="Image 0" descr="/sessions/peaceful-jolly-allen/logos/real/ConnexR-logo-white-transparent.png">    </p:cNvPr>
          <p:cNvPicPr>
            <a:picLocks noChangeAspect="1"/>
          </p:cNvPicPr>
          <p:nvPr/>
        </p:nvPicPr>
        <p:blipFill>
          <a:blip r:embed="rId1"/>
          <a:stretch>
            <a:fillRect/>
          </a:stretch>
        </p:blipFill>
        <p:spPr>
          <a:xfrm>
            <a:off x="548640" y="274320"/>
            <a:ext cx="2377440" cy="658368"/>
          </a:xfrm>
          <a:prstGeom prst="rect">
            <a:avLst/>
          </a:prstGeom>
        </p:spPr>
      </p:pic>
      <p:sp>
        <p:nvSpPr>
          <p:cNvPr id="5" name="Text 2"/>
          <p:cNvSpPr/>
          <p:nvPr/>
        </p:nvSpPr>
        <p:spPr>
          <a:xfrm>
            <a:off x="548640" y="1097280"/>
            <a:ext cx="7772400" cy="1645920"/>
          </a:xfrm>
          <a:prstGeom prst="rect">
            <a:avLst/>
          </a:prstGeom>
          <a:noFill/>
          <a:ln/>
        </p:spPr>
        <p:txBody>
          <a:bodyPr wrap="square" lIns="0" tIns="0" rIns="0" bIns="0" rtlCol="0" anchor="ctr"/>
          <a:lstStyle/>
          <a:p>
            <a:pPr indent="0" marL="0">
              <a:lnSpc>
                <a:spcPct val="110000"/>
              </a:lnSpc>
              <a:buNone/>
            </a:pPr>
            <a:r>
              <a:rPr lang="en-US" sz="3600" b="1" dirty="0">
                <a:solidFill>
                  <a:srgbClr val="FFFFFF"/>
                </a:solidFill>
                <a:latin typeface="Arial Black" pitchFamily="34" charset="0"/>
                <a:ea typeface="Arial Black" pitchFamily="34" charset="-122"/>
                <a:cs typeface="Arial Black" pitchFamily="34" charset="-120"/>
              </a:rPr>
              <a:t>Hi-Tech Manufacturing</a:t>
            </a:r>
            <a:endParaRPr lang="en-US" sz="3600" dirty="0"/>
          </a:p>
          <a:p>
            <a:pPr indent="0" marL="0">
              <a:lnSpc>
                <a:spcPct val="110000"/>
              </a:lnSpc>
              <a:buNone/>
            </a:pPr>
            <a:r>
              <a:rPr lang="en-US" sz="3600" b="1" dirty="0">
                <a:solidFill>
                  <a:srgbClr val="F27A1A"/>
                </a:solidFill>
                <a:latin typeface="Arial Black" pitchFamily="34" charset="0"/>
                <a:ea typeface="Arial Black" pitchFamily="34" charset="-122"/>
                <a:cs typeface="Arial Black" pitchFamily="34" charset="-120"/>
              </a:rPr>
              <a:t>Industry 4.0 Smart Factories</a:t>
            </a:r>
            <a:endParaRPr lang="en-US" sz="3600" dirty="0"/>
          </a:p>
        </p:txBody>
      </p:sp>
      <p:sp>
        <p:nvSpPr>
          <p:cNvPr id="6" name="Shape 3"/>
          <p:cNvSpPr/>
          <p:nvPr/>
        </p:nvSpPr>
        <p:spPr>
          <a:xfrm>
            <a:off x="548640" y="2926080"/>
            <a:ext cx="4114800" cy="365760"/>
          </a:xfrm>
          <a:prstGeom prst="rect">
            <a:avLst/>
          </a:prstGeom>
          <a:solidFill>
            <a:srgbClr val="122560"/>
          </a:solidFill>
          <a:ln/>
        </p:spPr>
      </p:sp>
      <p:sp>
        <p:nvSpPr>
          <p:cNvPr id="7" name="Text 4"/>
          <p:cNvSpPr/>
          <p:nvPr/>
        </p:nvSpPr>
        <p:spPr>
          <a:xfrm>
            <a:off x="548640" y="2926080"/>
            <a:ext cx="4114800" cy="365760"/>
          </a:xfrm>
          <a:prstGeom prst="rect">
            <a:avLst/>
          </a:prstGeom>
          <a:noFill/>
          <a:ln/>
        </p:spPr>
        <p:txBody>
          <a:bodyPr wrap="square" rtlCol="0" anchor="ctr"/>
          <a:lstStyle/>
          <a:p>
            <a:pPr algn="ctr" indent="0" marL="0">
              <a:buNone/>
            </a:pPr>
            <a:r>
              <a:rPr lang="en-US" sz="1000" b="1" spc="200" kern="0" dirty="0">
                <a:solidFill>
                  <a:srgbClr val="A0B4D4"/>
                </a:solidFill>
                <a:latin typeface="Calibri" pitchFamily="34" charset="0"/>
                <a:ea typeface="Calibri" pitchFamily="34" charset="-122"/>
                <a:cs typeface="Calibri" pitchFamily="34" charset="-120"/>
              </a:rPr>
              <a:t>MANUFACTURING CAPABILITIES</a:t>
            </a:r>
            <a:endParaRPr lang="en-US" sz="1000" dirty="0"/>
          </a:p>
        </p:txBody>
      </p:sp>
      <p:sp>
        <p:nvSpPr>
          <p:cNvPr id="8" name="Text 5"/>
          <p:cNvSpPr/>
          <p:nvPr/>
        </p:nvSpPr>
        <p:spPr>
          <a:xfrm>
            <a:off x="548640" y="3429000"/>
            <a:ext cx="5029200" cy="365760"/>
          </a:xfrm>
          <a:prstGeom prst="rect">
            <a:avLst/>
          </a:prstGeom>
          <a:noFill/>
          <a:ln/>
        </p:spPr>
        <p:txBody>
          <a:bodyPr wrap="square" lIns="0" tIns="0" rIns="0" bIns="0" rtlCol="0" anchor="ctr"/>
          <a:lstStyle/>
          <a:p>
            <a:pPr indent="0" marL="0">
              <a:buNone/>
            </a:pPr>
            <a:r>
              <a:rPr lang="en-US" sz="1400" i="1" dirty="0">
                <a:solidFill>
                  <a:srgbClr val="C0CBE0"/>
                </a:solidFill>
                <a:latin typeface="Calibri" pitchFamily="34" charset="0"/>
                <a:ea typeface="Calibri" pitchFamily="34" charset="-122"/>
                <a:cs typeface="Calibri" pitchFamily="34" charset="-120"/>
              </a:rPr>
              <a:t>Connected, Data-Driven Production Environments</a:t>
            </a:r>
            <a:endParaRPr lang="en-US" sz="1400" dirty="0"/>
          </a:p>
        </p:txBody>
      </p:sp>
      <p:sp>
        <p:nvSpPr>
          <p:cNvPr id="9" name="Shape 6"/>
          <p:cNvSpPr/>
          <p:nvPr/>
        </p:nvSpPr>
        <p:spPr>
          <a:xfrm>
            <a:off x="6583680" y="411480"/>
            <a:ext cx="2194560" cy="411480"/>
          </a:xfrm>
          <a:prstGeom prst="rect">
            <a:avLst/>
          </a:prstGeom>
          <a:solidFill>
            <a:srgbClr val="F27A1A"/>
          </a:solidFill>
          <a:ln/>
        </p:spPr>
      </p:sp>
      <p:sp>
        <p:nvSpPr>
          <p:cNvPr id="10" name="Text 7"/>
          <p:cNvSpPr/>
          <p:nvPr/>
        </p:nvSpPr>
        <p:spPr>
          <a:xfrm>
            <a:off x="6583680" y="411480"/>
            <a:ext cx="2194560" cy="411480"/>
          </a:xfrm>
          <a:prstGeom prst="rect">
            <a:avLst/>
          </a:prstGeom>
          <a:noFill/>
          <a:ln/>
        </p:spPr>
        <p:txBody>
          <a:bodyPr wrap="square" rtlCol="0" anchor="ctr"/>
          <a:lstStyle/>
          <a:p>
            <a:pPr algn="ctr" indent="0" marL="0">
              <a:buNone/>
            </a:pPr>
            <a:r>
              <a:rPr lang="en-US" sz="900" b="1" spc="200" kern="0" dirty="0">
                <a:solidFill>
                  <a:srgbClr val="FFFFFF"/>
                </a:solidFill>
                <a:latin typeface="Calibri" pitchFamily="34" charset="0"/>
                <a:ea typeface="Calibri" pitchFamily="34" charset="-122"/>
                <a:cs typeface="Calibri" pitchFamily="34" charset="-120"/>
              </a:rPr>
              <a:t>CASE STUDIES</a:t>
            </a:r>
            <a:endParaRPr lang="en-US" sz="900" dirty="0"/>
          </a:p>
        </p:txBody>
      </p:sp>
      <p:sp>
        <p:nvSpPr>
          <p:cNvPr id="11" name="Text 8"/>
          <p:cNvSpPr/>
          <p:nvPr/>
        </p:nvSpPr>
        <p:spPr>
          <a:xfrm>
            <a:off x="0" y="4892040"/>
            <a:ext cx="9144000" cy="251460"/>
          </a:xfrm>
          <a:prstGeom prst="rect">
            <a:avLst/>
          </a:prstGeom>
          <a:noFill/>
          <a:ln/>
        </p:spPr>
        <p:txBody>
          <a:bodyPr wrap="square"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www.connexr.com  |  info@connexr.com  |  469-927-3307</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228600"/>
            <a:ext cx="3657600" cy="274320"/>
          </a:xfrm>
          <a:prstGeom prst="rect">
            <a:avLst/>
          </a:prstGeom>
          <a:noFill/>
          <a:ln/>
        </p:spPr>
        <p:txBody>
          <a:bodyPr wrap="square" lIns="0" tIns="0" rIns="0" bIns="0" rtlCol="0" anchor="ctr"/>
          <a:lstStyle/>
          <a:p>
            <a:pPr indent="0" marL="0">
              <a:buNone/>
            </a:pPr>
            <a:r>
              <a:rPr lang="en-US" sz="1000" b="1" spc="300" kern="0" dirty="0">
                <a:solidFill>
                  <a:srgbClr val="F27A1A"/>
                </a:solidFill>
                <a:latin typeface="Calibri" pitchFamily="34" charset="0"/>
                <a:ea typeface="Calibri" pitchFamily="34" charset="-122"/>
                <a:cs typeface="Calibri" pitchFamily="34" charset="-120"/>
              </a:rPr>
              <a:t>ENGAGEMENT OVERVIEW</a:t>
            </a:r>
            <a:endParaRPr lang="en-US" sz="1000" dirty="0"/>
          </a:p>
        </p:txBody>
      </p:sp>
      <p:sp>
        <p:nvSpPr>
          <p:cNvPr id="4" name="Text 2"/>
          <p:cNvSpPr/>
          <p:nvPr/>
        </p:nvSpPr>
        <p:spPr>
          <a:xfrm>
            <a:off x="548640" y="548640"/>
            <a:ext cx="7772400" cy="457200"/>
          </a:xfrm>
          <a:prstGeom prst="rect">
            <a:avLst/>
          </a:prstGeom>
          <a:noFill/>
          <a:ln/>
        </p:spPr>
        <p:txBody>
          <a:bodyPr wrap="square" lIns="0" tIns="0" rIns="0" bIns="0" rtlCol="0" anchor="ctr"/>
          <a:lstStyle/>
          <a:p>
            <a:pPr indent="0" marL="0">
              <a:buNone/>
            </a:pPr>
            <a:r>
              <a:rPr lang="en-US" sz="2400" b="1" dirty="0">
                <a:solidFill>
                  <a:srgbClr val="122560"/>
                </a:solidFill>
                <a:latin typeface="Arial Black" pitchFamily="34" charset="0"/>
                <a:ea typeface="Arial Black" pitchFamily="34" charset="-122"/>
                <a:cs typeface="Arial Black" pitchFamily="34" charset="-120"/>
              </a:rPr>
              <a:t>Manufacturing Transformation</a:t>
            </a:r>
            <a:endParaRPr lang="en-US" sz="2400" dirty="0"/>
          </a:p>
        </p:txBody>
      </p:sp>
      <p:sp>
        <p:nvSpPr>
          <p:cNvPr id="5" name="Shape 3"/>
          <p:cNvSpPr/>
          <p:nvPr/>
        </p:nvSpPr>
        <p:spPr>
          <a:xfrm>
            <a:off x="457200" y="1188720"/>
            <a:ext cx="4754880" cy="228600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457200" y="1188720"/>
            <a:ext cx="54864" cy="2286000"/>
          </a:xfrm>
          <a:prstGeom prst="rect">
            <a:avLst/>
          </a:prstGeom>
          <a:solidFill>
            <a:srgbClr val="F27A1A"/>
          </a:solidFill>
          <a:ln/>
        </p:spPr>
      </p:sp>
      <p:sp>
        <p:nvSpPr>
          <p:cNvPr id="7" name="Text 5"/>
          <p:cNvSpPr/>
          <p:nvPr/>
        </p:nvSpPr>
        <p:spPr>
          <a:xfrm>
            <a:off x="731520" y="1280160"/>
            <a:ext cx="41148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THE CHALLENGE</a:t>
            </a:r>
            <a:endParaRPr lang="en-US" sz="1000" dirty="0"/>
          </a:p>
        </p:txBody>
      </p:sp>
      <p:sp>
        <p:nvSpPr>
          <p:cNvPr id="8" name="Text 6"/>
          <p:cNvSpPr/>
          <p:nvPr/>
        </p:nvSpPr>
        <p:spPr>
          <a:xfrm>
            <a:off x="731520" y="1600200"/>
            <a:ext cx="4297680" cy="1737360"/>
          </a:xfrm>
          <a:prstGeom prst="rect">
            <a:avLst/>
          </a:prstGeom>
          <a:noFill/>
          <a:ln/>
        </p:spPr>
        <p:txBody>
          <a:bodyPr wrap="square" lIns="0" tIns="0" rIns="0" bIns="0" rtlCol="0" anchor="ctr"/>
          <a:lstStyle/>
          <a:p>
            <a:pPr indent="0" marL="0">
              <a:lnSpc>
                <a:spcPct val="130000"/>
              </a:lnSpc>
              <a:buNone/>
            </a:pPr>
            <a:r>
              <a:rPr lang="en-US" sz="1050" dirty="0">
                <a:solidFill>
                  <a:srgbClr val="2D3748"/>
                </a:solidFill>
                <a:latin typeface="Calibri" pitchFamily="34" charset="0"/>
                <a:ea typeface="Calibri" pitchFamily="34" charset="-122"/>
                <a:cs typeface="Calibri" pitchFamily="34" charset="-120"/>
              </a:rPr>
              <a:t>Manufacturers operate multiple production lines with limited real-time visibility into machine health, downtime causes, and throughput variability. Critical production data exists across PLCs, SCADA systems, and maintenance logs but remains siloed and reactive. Calendar-based maintenance drives unnecessary costs while missing actual failures, and high false alarm rates create alert fatigue. Engineering teams face expensive physical prototyping for line reconfigurations, long commissioning cycles, and limited ability to test failure scenarios safely before deployment.</a:t>
            </a:r>
            <a:endParaRPr lang="en-US" sz="1050" dirty="0"/>
          </a:p>
        </p:txBody>
      </p:sp>
      <p:sp>
        <p:nvSpPr>
          <p:cNvPr id="9" name="Shape 7"/>
          <p:cNvSpPr/>
          <p:nvPr/>
        </p:nvSpPr>
        <p:spPr>
          <a:xfrm>
            <a:off x="5394960" y="1188720"/>
            <a:ext cx="3383280" cy="228600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0" name="Shape 8"/>
          <p:cNvSpPr/>
          <p:nvPr/>
        </p:nvSpPr>
        <p:spPr>
          <a:xfrm>
            <a:off x="5394960" y="1188720"/>
            <a:ext cx="54864" cy="2286000"/>
          </a:xfrm>
          <a:prstGeom prst="rect">
            <a:avLst/>
          </a:prstGeom>
          <a:solidFill>
            <a:srgbClr val="122560"/>
          </a:solidFill>
          <a:ln/>
        </p:spPr>
      </p:sp>
      <p:sp>
        <p:nvSpPr>
          <p:cNvPr id="11" name="Text 9"/>
          <p:cNvSpPr/>
          <p:nvPr/>
        </p:nvSpPr>
        <p:spPr>
          <a:xfrm>
            <a:off x="5669280" y="1280160"/>
            <a:ext cx="292608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PLATFORM &amp; CAPABILITIES</a:t>
            </a:r>
            <a:endParaRPr lang="en-US" sz="1000" dirty="0"/>
          </a:p>
        </p:txBody>
      </p:sp>
      <p:sp>
        <p:nvSpPr>
          <p:cNvPr id="12" name="Shape 10"/>
          <p:cNvSpPr/>
          <p:nvPr/>
        </p:nvSpPr>
        <p:spPr>
          <a:xfrm>
            <a:off x="5669280" y="1645920"/>
            <a:ext cx="960120" cy="237744"/>
          </a:xfrm>
          <a:prstGeom prst="rect">
            <a:avLst/>
          </a:prstGeom>
          <a:solidFill>
            <a:srgbClr val="122560"/>
          </a:solidFill>
          <a:ln/>
        </p:spPr>
      </p:sp>
      <p:sp>
        <p:nvSpPr>
          <p:cNvPr id="13" name="Text 11"/>
          <p:cNvSpPr/>
          <p:nvPr/>
        </p:nvSpPr>
        <p:spPr>
          <a:xfrm>
            <a:off x="5669280"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IoT Sensors</a:t>
            </a:r>
            <a:endParaRPr lang="en-US" sz="700" dirty="0"/>
          </a:p>
        </p:txBody>
      </p:sp>
      <p:sp>
        <p:nvSpPr>
          <p:cNvPr id="14" name="Shape 12"/>
          <p:cNvSpPr/>
          <p:nvPr/>
        </p:nvSpPr>
        <p:spPr>
          <a:xfrm>
            <a:off x="6702552" y="1645920"/>
            <a:ext cx="960120" cy="237744"/>
          </a:xfrm>
          <a:prstGeom prst="rect">
            <a:avLst/>
          </a:prstGeom>
          <a:solidFill>
            <a:srgbClr val="122560"/>
          </a:solidFill>
          <a:ln/>
        </p:spPr>
      </p:sp>
      <p:sp>
        <p:nvSpPr>
          <p:cNvPr id="15" name="Text 13"/>
          <p:cNvSpPr/>
          <p:nvPr/>
        </p:nvSpPr>
        <p:spPr>
          <a:xfrm>
            <a:off x="6702552"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Edge Computing</a:t>
            </a:r>
            <a:endParaRPr lang="en-US" sz="700" dirty="0"/>
          </a:p>
        </p:txBody>
      </p:sp>
      <p:sp>
        <p:nvSpPr>
          <p:cNvPr id="16" name="Shape 14"/>
          <p:cNvSpPr/>
          <p:nvPr/>
        </p:nvSpPr>
        <p:spPr>
          <a:xfrm>
            <a:off x="7735824" y="1645920"/>
            <a:ext cx="960120" cy="237744"/>
          </a:xfrm>
          <a:prstGeom prst="rect">
            <a:avLst/>
          </a:prstGeom>
          <a:solidFill>
            <a:srgbClr val="122560"/>
          </a:solidFill>
          <a:ln/>
        </p:spPr>
      </p:sp>
      <p:sp>
        <p:nvSpPr>
          <p:cNvPr id="17" name="Text 15"/>
          <p:cNvSpPr/>
          <p:nvPr/>
        </p:nvSpPr>
        <p:spPr>
          <a:xfrm>
            <a:off x="7735824"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Predictive ML</a:t>
            </a:r>
            <a:endParaRPr lang="en-US" sz="700" dirty="0"/>
          </a:p>
        </p:txBody>
      </p:sp>
      <p:sp>
        <p:nvSpPr>
          <p:cNvPr id="18" name="Shape 16"/>
          <p:cNvSpPr/>
          <p:nvPr/>
        </p:nvSpPr>
        <p:spPr>
          <a:xfrm>
            <a:off x="5669280" y="1956816"/>
            <a:ext cx="960120" cy="237744"/>
          </a:xfrm>
          <a:prstGeom prst="rect">
            <a:avLst/>
          </a:prstGeom>
          <a:solidFill>
            <a:srgbClr val="122560"/>
          </a:solidFill>
          <a:ln/>
        </p:spPr>
      </p:sp>
      <p:sp>
        <p:nvSpPr>
          <p:cNvPr id="19" name="Text 17"/>
          <p:cNvSpPr/>
          <p:nvPr/>
        </p:nvSpPr>
        <p:spPr>
          <a:xfrm>
            <a:off x="5669280"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Digital Twin</a:t>
            </a:r>
            <a:endParaRPr lang="en-US" sz="700" dirty="0"/>
          </a:p>
        </p:txBody>
      </p:sp>
      <p:sp>
        <p:nvSpPr>
          <p:cNvPr id="20" name="Shape 18"/>
          <p:cNvSpPr/>
          <p:nvPr/>
        </p:nvSpPr>
        <p:spPr>
          <a:xfrm>
            <a:off x="6702552" y="1956816"/>
            <a:ext cx="960120" cy="237744"/>
          </a:xfrm>
          <a:prstGeom prst="rect">
            <a:avLst/>
          </a:prstGeom>
          <a:solidFill>
            <a:srgbClr val="122560"/>
          </a:solidFill>
          <a:ln/>
        </p:spPr>
      </p:sp>
      <p:sp>
        <p:nvSpPr>
          <p:cNvPr id="21" name="Text 19"/>
          <p:cNvSpPr/>
          <p:nvPr/>
        </p:nvSpPr>
        <p:spPr>
          <a:xfrm>
            <a:off x="6702552"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SCADA</a:t>
            </a:r>
            <a:endParaRPr lang="en-US" sz="700" dirty="0"/>
          </a:p>
        </p:txBody>
      </p:sp>
      <p:sp>
        <p:nvSpPr>
          <p:cNvPr id="22" name="Shape 20"/>
          <p:cNvSpPr/>
          <p:nvPr/>
        </p:nvSpPr>
        <p:spPr>
          <a:xfrm>
            <a:off x="7735824" y="1956816"/>
            <a:ext cx="960120" cy="237744"/>
          </a:xfrm>
          <a:prstGeom prst="rect">
            <a:avLst/>
          </a:prstGeom>
          <a:solidFill>
            <a:srgbClr val="122560"/>
          </a:solidFill>
          <a:ln/>
        </p:spPr>
      </p:sp>
      <p:sp>
        <p:nvSpPr>
          <p:cNvPr id="23" name="Text 21"/>
          <p:cNvSpPr/>
          <p:nvPr/>
        </p:nvSpPr>
        <p:spPr>
          <a:xfrm>
            <a:off x="7735824"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Computer Vision</a:t>
            </a:r>
            <a:endParaRPr lang="en-US" sz="700" dirty="0"/>
          </a:p>
        </p:txBody>
      </p:sp>
      <p:sp>
        <p:nvSpPr>
          <p:cNvPr id="24" name="Shape 22"/>
          <p:cNvSpPr/>
          <p:nvPr/>
        </p:nvSpPr>
        <p:spPr>
          <a:xfrm>
            <a:off x="5669280" y="2267712"/>
            <a:ext cx="960120" cy="237744"/>
          </a:xfrm>
          <a:prstGeom prst="rect">
            <a:avLst/>
          </a:prstGeom>
          <a:solidFill>
            <a:srgbClr val="122560"/>
          </a:solidFill>
          <a:ln/>
        </p:spPr>
      </p:sp>
      <p:sp>
        <p:nvSpPr>
          <p:cNvPr id="25" name="Text 23"/>
          <p:cNvSpPr/>
          <p:nvPr/>
        </p:nvSpPr>
        <p:spPr>
          <a:xfrm>
            <a:off x="5669280"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CMMS Integration</a:t>
            </a:r>
            <a:endParaRPr lang="en-US" sz="700" dirty="0"/>
          </a:p>
        </p:txBody>
      </p:sp>
      <p:sp>
        <p:nvSpPr>
          <p:cNvPr id="26" name="Shape 24"/>
          <p:cNvSpPr/>
          <p:nvPr/>
        </p:nvSpPr>
        <p:spPr>
          <a:xfrm>
            <a:off x="6702552" y="2267712"/>
            <a:ext cx="960120" cy="237744"/>
          </a:xfrm>
          <a:prstGeom prst="rect">
            <a:avLst/>
          </a:prstGeom>
          <a:solidFill>
            <a:srgbClr val="122560"/>
          </a:solidFill>
          <a:ln/>
        </p:spPr>
      </p:sp>
      <p:sp>
        <p:nvSpPr>
          <p:cNvPr id="27" name="Text 25"/>
          <p:cNvSpPr/>
          <p:nvPr/>
        </p:nvSpPr>
        <p:spPr>
          <a:xfrm>
            <a:off x="6702552"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Smart Scheduling</a:t>
            </a:r>
            <a:endParaRPr lang="en-US" sz="700" dirty="0"/>
          </a:p>
        </p:txBody>
      </p:sp>
      <p:sp>
        <p:nvSpPr>
          <p:cNvPr id="28" name="Shape 26"/>
          <p:cNvSpPr/>
          <p:nvPr/>
        </p:nvSpPr>
        <p:spPr>
          <a:xfrm>
            <a:off x="7735824" y="2267712"/>
            <a:ext cx="960120" cy="237744"/>
          </a:xfrm>
          <a:prstGeom prst="rect">
            <a:avLst/>
          </a:prstGeom>
          <a:solidFill>
            <a:srgbClr val="122560"/>
          </a:solidFill>
          <a:ln/>
        </p:spPr>
      </p:sp>
      <p:sp>
        <p:nvSpPr>
          <p:cNvPr id="29" name="Text 27"/>
          <p:cNvSpPr/>
          <p:nvPr/>
        </p:nvSpPr>
        <p:spPr>
          <a:xfrm>
            <a:off x="7735824"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Cloud Native</a:t>
            </a:r>
            <a:endParaRPr lang="en-US" sz="700" dirty="0"/>
          </a:p>
        </p:txBody>
      </p:sp>
      <p:sp>
        <p:nvSpPr>
          <p:cNvPr id="30" name="Shape 28"/>
          <p:cNvSpPr/>
          <p:nvPr/>
        </p:nvSpPr>
        <p:spPr>
          <a:xfrm>
            <a:off x="0" y="3749040"/>
            <a:ext cx="9144000" cy="36576"/>
          </a:xfrm>
          <a:prstGeom prst="rect">
            <a:avLst/>
          </a:prstGeom>
          <a:solidFill>
            <a:srgbClr val="E8EAF0"/>
          </a:solidFill>
          <a:ln/>
        </p:spPr>
      </p:sp>
      <p:sp>
        <p:nvSpPr>
          <p:cNvPr id="31" name="Text 29"/>
          <p:cNvSpPr/>
          <p:nvPr/>
        </p:nvSpPr>
        <p:spPr>
          <a:xfrm>
            <a:off x="4572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40%</a:t>
            </a:r>
            <a:endParaRPr lang="en-US" sz="2600" dirty="0"/>
          </a:p>
        </p:txBody>
      </p:sp>
      <p:sp>
        <p:nvSpPr>
          <p:cNvPr id="32" name="Text 30"/>
          <p:cNvSpPr/>
          <p:nvPr/>
        </p:nvSpPr>
        <p:spPr>
          <a:xfrm>
            <a:off x="4572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Downtime Reduction</a:t>
            </a:r>
            <a:endParaRPr lang="en-US" sz="900" dirty="0"/>
          </a:p>
        </p:txBody>
      </p:sp>
      <p:sp>
        <p:nvSpPr>
          <p:cNvPr id="33" name="Text 31"/>
          <p:cNvSpPr/>
          <p:nvPr/>
        </p:nvSpPr>
        <p:spPr>
          <a:xfrm>
            <a:off x="25146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30%</a:t>
            </a:r>
            <a:endParaRPr lang="en-US" sz="2600" dirty="0"/>
          </a:p>
        </p:txBody>
      </p:sp>
      <p:sp>
        <p:nvSpPr>
          <p:cNvPr id="34" name="Text 32"/>
          <p:cNvSpPr/>
          <p:nvPr/>
        </p:nvSpPr>
        <p:spPr>
          <a:xfrm>
            <a:off x="25146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Throughput Increase</a:t>
            </a:r>
            <a:endParaRPr lang="en-US" sz="900" dirty="0"/>
          </a:p>
        </p:txBody>
      </p:sp>
      <p:sp>
        <p:nvSpPr>
          <p:cNvPr id="35" name="Text 33"/>
          <p:cNvSpPr/>
          <p:nvPr/>
        </p:nvSpPr>
        <p:spPr>
          <a:xfrm>
            <a:off x="45720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25%</a:t>
            </a:r>
            <a:endParaRPr lang="en-US" sz="2600" dirty="0"/>
          </a:p>
        </p:txBody>
      </p:sp>
      <p:sp>
        <p:nvSpPr>
          <p:cNvPr id="36" name="Text 34"/>
          <p:cNvSpPr/>
          <p:nvPr/>
        </p:nvSpPr>
        <p:spPr>
          <a:xfrm>
            <a:off x="45720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Maintenance Efficiency</a:t>
            </a:r>
            <a:endParaRPr lang="en-US" sz="900" dirty="0"/>
          </a:p>
        </p:txBody>
      </p:sp>
      <p:sp>
        <p:nvSpPr>
          <p:cNvPr id="37" name="Text 35"/>
          <p:cNvSpPr/>
          <p:nvPr/>
        </p:nvSpPr>
        <p:spPr>
          <a:xfrm>
            <a:off x="66294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90%</a:t>
            </a:r>
            <a:endParaRPr lang="en-US" sz="2600" dirty="0"/>
          </a:p>
        </p:txBody>
      </p:sp>
      <p:sp>
        <p:nvSpPr>
          <p:cNvPr id="38" name="Text 36"/>
          <p:cNvSpPr/>
          <p:nvPr/>
        </p:nvSpPr>
        <p:spPr>
          <a:xfrm>
            <a:off x="66294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Defect Reduction</a:t>
            </a:r>
            <a:endParaRPr lang="en-US" sz="900" dirty="0"/>
          </a:p>
        </p:txBody>
      </p:sp>
      <p:sp>
        <p:nvSpPr>
          <p:cNvPr id="39" name="Shape 37"/>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0"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1" name="Text 38"/>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36576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CASE STUDY 01</a:t>
            </a:r>
            <a:endParaRPr lang="en-US" sz="900" dirty="0"/>
          </a:p>
        </p:txBody>
      </p:sp>
      <p:sp>
        <p:nvSpPr>
          <p:cNvPr id="4" name="Text 2"/>
          <p:cNvSpPr/>
          <p:nvPr/>
        </p:nvSpPr>
        <p:spPr>
          <a:xfrm>
            <a:off x="548640" y="457200"/>
            <a:ext cx="7772400" cy="365760"/>
          </a:xfrm>
          <a:prstGeom prst="rect">
            <a:avLst/>
          </a:prstGeom>
          <a:noFill/>
          <a:ln/>
        </p:spPr>
        <p:txBody>
          <a:bodyPr wrap="square" lIns="0" tIns="0" rIns="0" bIns="0" rtlCol="0" anchor="ctr"/>
          <a:lstStyle/>
          <a:p>
            <a:pPr indent="0" marL="0">
              <a:buNone/>
            </a:pPr>
            <a:r>
              <a:rPr lang="en-US" sz="2000" b="1" dirty="0">
                <a:solidFill>
                  <a:srgbClr val="122560"/>
                </a:solidFill>
                <a:latin typeface="Arial Black" pitchFamily="34" charset="0"/>
                <a:ea typeface="Arial Black" pitchFamily="34" charset="-122"/>
                <a:cs typeface="Arial Black" pitchFamily="34" charset="-120"/>
              </a:rPr>
              <a:t>Industry 4.0 Smart Factories</a:t>
            </a:r>
            <a:endParaRPr lang="en-US" sz="2000" dirty="0"/>
          </a:p>
        </p:txBody>
      </p:sp>
      <p:sp>
        <p:nvSpPr>
          <p:cNvPr id="5" name="Text 3"/>
          <p:cNvSpPr/>
          <p:nvPr/>
        </p:nvSpPr>
        <p:spPr>
          <a:xfrm>
            <a:off x="548640" y="841248"/>
            <a:ext cx="7315200" cy="182880"/>
          </a:xfrm>
          <a:prstGeom prst="rect">
            <a:avLst/>
          </a:prstGeom>
          <a:noFill/>
          <a:ln/>
        </p:spPr>
        <p:txBody>
          <a:bodyPr wrap="square" lIns="0" tIns="0" rIns="0" bIns="0" rtlCol="0" anchor="ctr"/>
          <a:lstStyle/>
          <a:p>
            <a:pPr indent="0" marL="0">
              <a:buNone/>
            </a:pPr>
            <a:r>
              <a:rPr lang="en-US" sz="1000" i="1" dirty="0">
                <a:solidFill>
                  <a:srgbClr val="4A5568"/>
                </a:solidFill>
                <a:latin typeface="Calibri" pitchFamily="34" charset="0"/>
                <a:ea typeface="Calibri" pitchFamily="34" charset="-122"/>
                <a:cs typeface="Calibri" pitchFamily="34" charset="-120"/>
              </a:rPr>
              <a:t>Mid-to-Large Manufacturer / Multiple Production Lines</a:t>
            </a:r>
            <a:endParaRPr lang="en-US" sz="1000" dirty="0"/>
          </a:p>
        </p:txBody>
      </p:sp>
      <p:sp>
        <p:nvSpPr>
          <p:cNvPr id="6" name="Shape 4"/>
          <p:cNvSpPr/>
          <p:nvPr/>
        </p:nvSpPr>
        <p:spPr>
          <a:xfrm>
            <a:off x="4572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7" name="Shape 5"/>
          <p:cNvSpPr/>
          <p:nvPr/>
        </p:nvSpPr>
        <p:spPr>
          <a:xfrm>
            <a:off x="457200" y="1143000"/>
            <a:ext cx="2560320" cy="54864"/>
          </a:xfrm>
          <a:prstGeom prst="rect">
            <a:avLst/>
          </a:prstGeom>
          <a:solidFill>
            <a:srgbClr val="F27A1A"/>
          </a:solidFill>
          <a:ln/>
        </p:spPr>
      </p:sp>
      <p:sp>
        <p:nvSpPr>
          <p:cNvPr id="8" name="Text 6"/>
          <p:cNvSpPr/>
          <p:nvPr/>
        </p:nvSpPr>
        <p:spPr>
          <a:xfrm>
            <a:off x="5943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CHALLENGE</a:t>
            </a:r>
            <a:endParaRPr lang="en-US" sz="1000" dirty="0"/>
          </a:p>
        </p:txBody>
      </p:sp>
      <p:sp>
        <p:nvSpPr>
          <p:cNvPr id="9" name="Text 7"/>
          <p:cNvSpPr/>
          <p:nvPr/>
        </p:nvSpPr>
        <p:spPr>
          <a:xfrm>
            <a:off x="5943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No real-time visibility into machine health or failure indicators across production lines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Reactive maintenance with high false alarm rates creating alert fatigue for operations teams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Calendar-based maintenance driving unnecessary costs while missing actual equipment failures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Spare parts planning lacked data-driven forecasting, leading to inventory waste and stockouts</a:t>
            </a:r>
            <a:endParaRPr lang="en-US" sz="950" dirty="0"/>
          </a:p>
        </p:txBody>
      </p:sp>
      <p:sp>
        <p:nvSpPr>
          <p:cNvPr id="10" name="Shape 8"/>
          <p:cNvSpPr/>
          <p:nvPr/>
        </p:nvSpPr>
        <p:spPr>
          <a:xfrm>
            <a:off x="32004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1" name="Shape 9"/>
          <p:cNvSpPr/>
          <p:nvPr/>
        </p:nvSpPr>
        <p:spPr>
          <a:xfrm>
            <a:off x="3200400" y="1143000"/>
            <a:ext cx="2560320" cy="54864"/>
          </a:xfrm>
          <a:prstGeom prst="rect">
            <a:avLst/>
          </a:prstGeom>
          <a:solidFill>
            <a:srgbClr val="122560"/>
          </a:solidFill>
          <a:ln/>
        </p:spPr>
      </p:sp>
      <p:sp>
        <p:nvSpPr>
          <p:cNvPr id="12" name="Text 10"/>
          <p:cNvSpPr/>
          <p:nvPr/>
        </p:nvSpPr>
        <p:spPr>
          <a:xfrm>
            <a:off x="33375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SOLUTION</a:t>
            </a:r>
            <a:endParaRPr lang="en-US" sz="1000" dirty="0"/>
          </a:p>
        </p:txBody>
      </p:sp>
      <p:sp>
        <p:nvSpPr>
          <p:cNvPr id="13" name="Text 11"/>
          <p:cNvSpPr/>
          <p:nvPr/>
        </p:nvSpPr>
        <p:spPr>
          <a:xfrm>
            <a:off x="33375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Retrofitted legacy equipment with vibration, temperature, and load monitoring IoT sensors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Deployed edge-level gateway algorithms for real-time anomaly detection with reduced latency</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Implemented centralized data ingestion and predictive trend analysis with CMMS integration</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Built data-driven spare parts forecasting models connected to maintenance workflows</a:t>
            </a:r>
            <a:endParaRPr lang="en-US" sz="950" dirty="0"/>
          </a:p>
        </p:txBody>
      </p:sp>
      <p:sp>
        <p:nvSpPr>
          <p:cNvPr id="14" name="Shape 12"/>
          <p:cNvSpPr/>
          <p:nvPr/>
        </p:nvSpPr>
        <p:spPr>
          <a:xfrm>
            <a:off x="59436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5" name="Shape 13"/>
          <p:cNvSpPr/>
          <p:nvPr/>
        </p:nvSpPr>
        <p:spPr>
          <a:xfrm>
            <a:off x="5943600" y="1143000"/>
            <a:ext cx="2560320" cy="54864"/>
          </a:xfrm>
          <a:prstGeom prst="rect">
            <a:avLst/>
          </a:prstGeom>
          <a:solidFill>
            <a:srgbClr val="16A34A"/>
          </a:solidFill>
          <a:ln/>
        </p:spPr>
      </p:sp>
      <p:sp>
        <p:nvSpPr>
          <p:cNvPr id="16" name="Text 14"/>
          <p:cNvSpPr/>
          <p:nvPr/>
        </p:nvSpPr>
        <p:spPr>
          <a:xfrm>
            <a:off x="60807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6A34A"/>
                </a:solidFill>
                <a:latin typeface="Calibri" pitchFamily="34" charset="0"/>
                <a:ea typeface="Calibri" pitchFamily="34" charset="-122"/>
                <a:cs typeface="Calibri" pitchFamily="34" charset="-120"/>
              </a:rPr>
              <a:t>IMPACT</a:t>
            </a:r>
            <a:endParaRPr lang="en-US" sz="1000" dirty="0"/>
          </a:p>
        </p:txBody>
      </p:sp>
      <p:sp>
        <p:nvSpPr>
          <p:cNvPr id="17" name="Text 15"/>
          <p:cNvSpPr/>
          <p:nvPr/>
        </p:nvSpPr>
        <p:spPr>
          <a:xfrm>
            <a:off x="60807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40% reduction in unplanned downtime through predictive maintenance</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25% improvement in maintenance efficiency and response times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20% reduction in spare parts inventory through data-driven planning</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15% increase in overall asset availability across all production lines</a:t>
            </a:r>
            <a:endParaRPr lang="en-US" sz="950" dirty="0"/>
          </a:p>
        </p:txBody>
      </p:sp>
      <p:sp>
        <p:nvSpPr>
          <p:cNvPr id="18" name="Shape 16"/>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19"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20" name="Text 17"/>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36576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CASE STUDY 02</a:t>
            </a:r>
            <a:endParaRPr lang="en-US" sz="900" dirty="0"/>
          </a:p>
        </p:txBody>
      </p:sp>
      <p:sp>
        <p:nvSpPr>
          <p:cNvPr id="4" name="Text 2"/>
          <p:cNvSpPr/>
          <p:nvPr/>
        </p:nvSpPr>
        <p:spPr>
          <a:xfrm>
            <a:off x="548640" y="457200"/>
            <a:ext cx="7772400" cy="365760"/>
          </a:xfrm>
          <a:prstGeom prst="rect">
            <a:avLst/>
          </a:prstGeom>
          <a:noFill/>
          <a:ln/>
        </p:spPr>
        <p:txBody>
          <a:bodyPr wrap="square" lIns="0" tIns="0" rIns="0" bIns="0" rtlCol="0" anchor="ctr"/>
          <a:lstStyle/>
          <a:p>
            <a:pPr indent="0" marL="0">
              <a:buNone/>
            </a:pPr>
            <a:r>
              <a:rPr lang="en-US" sz="2000" b="1" dirty="0">
                <a:solidFill>
                  <a:srgbClr val="122560"/>
                </a:solidFill>
                <a:latin typeface="Arial Black" pitchFamily="34" charset="0"/>
                <a:ea typeface="Arial Black" pitchFamily="34" charset="-122"/>
                <a:cs typeface="Arial Black" pitchFamily="34" charset="-120"/>
              </a:rPr>
              <a:t>Digital Engineering &amp; Simulation</a:t>
            </a:r>
            <a:endParaRPr lang="en-US" sz="2000" dirty="0"/>
          </a:p>
        </p:txBody>
      </p:sp>
      <p:sp>
        <p:nvSpPr>
          <p:cNvPr id="5" name="Text 3"/>
          <p:cNvSpPr/>
          <p:nvPr/>
        </p:nvSpPr>
        <p:spPr>
          <a:xfrm>
            <a:off x="548640" y="841248"/>
            <a:ext cx="7315200" cy="182880"/>
          </a:xfrm>
          <a:prstGeom prst="rect">
            <a:avLst/>
          </a:prstGeom>
          <a:noFill/>
          <a:ln/>
        </p:spPr>
        <p:txBody>
          <a:bodyPr wrap="square" lIns="0" tIns="0" rIns="0" bIns="0" rtlCol="0" anchor="ctr"/>
          <a:lstStyle/>
          <a:p>
            <a:pPr indent="0" marL="0">
              <a:buNone/>
            </a:pPr>
            <a:r>
              <a:rPr lang="en-US" sz="1000" i="1" dirty="0">
                <a:solidFill>
                  <a:srgbClr val="4A5568"/>
                </a:solidFill>
                <a:latin typeface="Calibri" pitchFamily="34" charset="0"/>
                <a:ea typeface="Calibri" pitchFamily="34" charset="-122"/>
                <a:cs typeface="Calibri" pitchFamily="34" charset="-120"/>
              </a:rPr>
              <a:t>Manufacturing Engineering Team / Line Reconfiguration Program</a:t>
            </a:r>
            <a:endParaRPr lang="en-US" sz="1000" dirty="0"/>
          </a:p>
        </p:txBody>
      </p:sp>
      <p:sp>
        <p:nvSpPr>
          <p:cNvPr id="6" name="Shape 4"/>
          <p:cNvSpPr/>
          <p:nvPr/>
        </p:nvSpPr>
        <p:spPr>
          <a:xfrm>
            <a:off x="4572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7" name="Shape 5"/>
          <p:cNvSpPr/>
          <p:nvPr/>
        </p:nvSpPr>
        <p:spPr>
          <a:xfrm>
            <a:off x="457200" y="1143000"/>
            <a:ext cx="2560320" cy="54864"/>
          </a:xfrm>
          <a:prstGeom prst="rect">
            <a:avLst/>
          </a:prstGeom>
          <a:solidFill>
            <a:srgbClr val="F27A1A"/>
          </a:solidFill>
          <a:ln/>
        </p:spPr>
      </p:sp>
      <p:sp>
        <p:nvSpPr>
          <p:cNvPr id="8" name="Text 6"/>
          <p:cNvSpPr/>
          <p:nvPr/>
        </p:nvSpPr>
        <p:spPr>
          <a:xfrm>
            <a:off x="5943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CHALLENGE</a:t>
            </a:r>
            <a:endParaRPr lang="en-US" sz="1000" dirty="0"/>
          </a:p>
        </p:txBody>
      </p:sp>
      <p:sp>
        <p:nvSpPr>
          <p:cNvPr id="9" name="Text 7"/>
          <p:cNvSpPr/>
          <p:nvPr/>
        </p:nvSpPr>
        <p:spPr>
          <a:xfrm>
            <a:off x="5943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Long commissioning cycles for new production lines driving project delays and cost overruns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High dependency on expensive physical prototypes for equipment layout validation</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Limited ability to test failure scenarios safely before deploying to live production</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Operator training only possible after physical deployment, delaying production ramp-up</a:t>
            </a:r>
            <a:endParaRPr lang="en-US" sz="950" dirty="0"/>
          </a:p>
        </p:txBody>
      </p:sp>
      <p:sp>
        <p:nvSpPr>
          <p:cNvPr id="10" name="Shape 8"/>
          <p:cNvSpPr/>
          <p:nvPr/>
        </p:nvSpPr>
        <p:spPr>
          <a:xfrm>
            <a:off x="32004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1" name="Shape 9"/>
          <p:cNvSpPr/>
          <p:nvPr/>
        </p:nvSpPr>
        <p:spPr>
          <a:xfrm>
            <a:off x="3200400" y="1143000"/>
            <a:ext cx="2560320" cy="54864"/>
          </a:xfrm>
          <a:prstGeom prst="rect">
            <a:avLst/>
          </a:prstGeom>
          <a:solidFill>
            <a:srgbClr val="122560"/>
          </a:solidFill>
          <a:ln/>
        </p:spPr>
      </p:sp>
      <p:sp>
        <p:nvSpPr>
          <p:cNvPr id="12" name="Text 10"/>
          <p:cNvSpPr/>
          <p:nvPr/>
        </p:nvSpPr>
        <p:spPr>
          <a:xfrm>
            <a:off x="33375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SOLUTION</a:t>
            </a:r>
            <a:endParaRPr lang="en-US" sz="1000" dirty="0"/>
          </a:p>
        </p:txBody>
      </p:sp>
      <p:sp>
        <p:nvSpPr>
          <p:cNvPr id="13" name="Text 11"/>
          <p:cNvSpPr/>
          <p:nvPr/>
        </p:nvSpPr>
        <p:spPr>
          <a:xfrm>
            <a:off x="33375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Built physics-based digital twin replicating real-world production behavior with high fidelity</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Deployed throughput simulation tools identifying bottlenecks and optimizing material flow</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Created virtual failure scenario testing environments for safe validation before deployment</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Implemented virtual operator training environments using real process data</a:t>
            </a:r>
            <a:endParaRPr lang="en-US" sz="950" dirty="0"/>
          </a:p>
        </p:txBody>
      </p:sp>
      <p:sp>
        <p:nvSpPr>
          <p:cNvPr id="14" name="Shape 12"/>
          <p:cNvSpPr/>
          <p:nvPr/>
        </p:nvSpPr>
        <p:spPr>
          <a:xfrm>
            <a:off x="59436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5" name="Shape 13"/>
          <p:cNvSpPr/>
          <p:nvPr/>
        </p:nvSpPr>
        <p:spPr>
          <a:xfrm>
            <a:off x="5943600" y="1143000"/>
            <a:ext cx="2560320" cy="54864"/>
          </a:xfrm>
          <a:prstGeom prst="rect">
            <a:avLst/>
          </a:prstGeom>
          <a:solidFill>
            <a:srgbClr val="16A34A"/>
          </a:solidFill>
          <a:ln/>
        </p:spPr>
      </p:sp>
      <p:sp>
        <p:nvSpPr>
          <p:cNvPr id="16" name="Text 14"/>
          <p:cNvSpPr/>
          <p:nvPr/>
        </p:nvSpPr>
        <p:spPr>
          <a:xfrm>
            <a:off x="60807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6A34A"/>
                </a:solidFill>
                <a:latin typeface="Calibri" pitchFamily="34" charset="0"/>
                <a:ea typeface="Calibri" pitchFamily="34" charset="-122"/>
                <a:cs typeface="Calibri" pitchFamily="34" charset="-120"/>
              </a:rPr>
              <a:t>IMPACT</a:t>
            </a:r>
            <a:endParaRPr lang="en-US" sz="1000" dirty="0"/>
          </a:p>
        </p:txBody>
      </p:sp>
      <p:sp>
        <p:nvSpPr>
          <p:cNvPr id="17" name="Text 15"/>
          <p:cNvSpPr/>
          <p:nvPr/>
        </p:nvSpPr>
        <p:spPr>
          <a:xfrm>
            <a:off x="60807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30% increase in production throughput through simulation-driven optimization</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4-month reduction in commissioning timeline for new production lines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Zero safety incidents achieved through virtual scenario testing before deployment</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Operator readiness achieved before physical line deployment</a:t>
            </a:r>
            <a:endParaRPr lang="en-US" sz="950" dirty="0"/>
          </a:p>
        </p:txBody>
      </p:sp>
      <p:sp>
        <p:nvSpPr>
          <p:cNvPr id="18" name="Shape 16"/>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19"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20" name="Text 17"/>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45720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MANUFACTURING CAPABILITIES</a:t>
            </a:r>
            <a:endParaRPr lang="en-US" sz="900" dirty="0"/>
          </a:p>
        </p:txBody>
      </p:sp>
      <p:sp>
        <p:nvSpPr>
          <p:cNvPr id="4" name="Text 2"/>
          <p:cNvSpPr/>
          <p:nvPr/>
        </p:nvSpPr>
        <p:spPr>
          <a:xfrm>
            <a:off x="548640" y="457200"/>
            <a:ext cx="7315200" cy="411480"/>
          </a:xfrm>
          <a:prstGeom prst="rect">
            <a:avLst/>
          </a:prstGeom>
          <a:noFill/>
          <a:ln/>
        </p:spPr>
        <p:txBody>
          <a:bodyPr wrap="square" lIns="0" tIns="0" rIns="0" bIns="0" rtlCol="0" anchor="ctr"/>
          <a:lstStyle/>
          <a:p>
            <a:pPr indent="0" marL="0">
              <a:buNone/>
            </a:pPr>
            <a:r>
              <a:rPr lang="en-US" sz="2200" b="1" dirty="0">
                <a:solidFill>
                  <a:srgbClr val="122560"/>
                </a:solidFill>
                <a:latin typeface="Arial Black" pitchFamily="34" charset="0"/>
                <a:ea typeface="Arial Black" pitchFamily="34" charset="-122"/>
                <a:cs typeface="Arial Black" pitchFamily="34" charset="-120"/>
              </a:rPr>
              <a:t>Our </a:t>
            </a:r>
            <a:pPr indent="0" marL="0">
              <a:buNone/>
            </a:pPr>
            <a:r>
              <a:rPr lang="en-US" sz="2200" b="1" dirty="0">
                <a:solidFill>
                  <a:srgbClr val="F27A1A"/>
                </a:solidFill>
                <a:latin typeface="Arial Black" pitchFamily="34" charset="0"/>
                <a:ea typeface="Arial Black" pitchFamily="34" charset="-122"/>
                <a:cs typeface="Arial Black" pitchFamily="34" charset="-120"/>
              </a:rPr>
              <a:t>Capabilities</a:t>
            </a:r>
            <a:endParaRPr lang="en-US" sz="2200" dirty="0"/>
          </a:p>
        </p:txBody>
      </p:sp>
      <p:sp>
        <p:nvSpPr>
          <p:cNvPr id="5" name="Shape 3"/>
          <p:cNvSpPr/>
          <p:nvPr/>
        </p:nvSpPr>
        <p:spPr>
          <a:xfrm>
            <a:off x="5029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502920" y="1005840"/>
            <a:ext cx="45720" cy="1645920"/>
          </a:xfrm>
          <a:prstGeom prst="rect">
            <a:avLst/>
          </a:prstGeom>
          <a:solidFill>
            <a:srgbClr val="F27A1A"/>
          </a:solidFill>
          <a:ln/>
        </p:spPr>
      </p:sp>
      <p:sp>
        <p:nvSpPr>
          <p:cNvPr id="7" name="Shape 5"/>
          <p:cNvSpPr/>
          <p:nvPr/>
        </p:nvSpPr>
        <p:spPr>
          <a:xfrm>
            <a:off x="640080" y="1115568"/>
            <a:ext cx="292608" cy="292608"/>
          </a:xfrm>
          <a:prstGeom prst="ellipse">
            <a:avLst/>
          </a:prstGeom>
          <a:solidFill>
            <a:srgbClr val="122560"/>
          </a:solidFill>
          <a:ln/>
        </p:spPr>
      </p:sp>
      <p:sp>
        <p:nvSpPr>
          <p:cNvPr id="8" name="Text 6"/>
          <p:cNvSpPr/>
          <p:nvPr/>
        </p:nvSpPr>
        <p:spPr>
          <a:xfrm>
            <a:off x="6400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01</a:t>
            </a:r>
            <a:endParaRPr lang="en-US" sz="1000" dirty="0"/>
          </a:p>
        </p:txBody>
      </p:sp>
      <p:sp>
        <p:nvSpPr>
          <p:cNvPr id="9" name="Text 7"/>
          <p:cNvSpPr/>
          <p:nvPr/>
        </p:nvSpPr>
        <p:spPr>
          <a:xfrm>
            <a:off x="10058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Predictive Maintenance</a:t>
            </a:r>
            <a:endParaRPr lang="en-US" sz="1100" dirty="0"/>
          </a:p>
        </p:txBody>
      </p:sp>
      <p:sp>
        <p:nvSpPr>
          <p:cNvPr id="10" name="Text 8"/>
          <p:cNvSpPr/>
          <p:nvPr/>
        </p:nvSpPr>
        <p:spPr>
          <a:xfrm>
            <a:off x="6400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Early failure detection through vibration, temperature, and load sensor analysis combined with machine learning models that predict equipment degradation days in advance.</a:t>
            </a:r>
            <a:endParaRPr lang="en-US" sz="900" dirty="0"/>
          </a:p>
        </p:txBody>
      </p:sp>
      <p:sp>
        <p:nvSpPr>
          <p:cNvPr id="11" name="Shape 9"/>
          <p:cNvSpPr/>
          <p:nvPr/>
        </p:nvSpPr>
        <p:spPr>
          <a:xfrm>
            <a:off x="32461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2" name="Shape 10"/>
          <p:cNvSpPr/>
          <p:nvPr/>
        </p:nvSpPr>
        <p:spPr>
          <a:xfrm>
            <a:off x="3246120" y="1005840"/>
            <a:ext cx="45720" cy="1645920"/>
          </a:xfrm>
          <a:prstGeom prst="rect">
            <a:avLst/>
          </a:prstGeom>
          <a:solidFill>
            <a:srgbClr val="F27A1A"/>
          </a:solidFill>
          <a:ln/>
        </p:spPr>
      </p:sp>
      <p:sp>
        <p:nvSpPr>
          <p:cNvPr id="13" name="Shape 11"/>
          <p:cNvSpPr/>
          <p:nvPr/>
        </p:nvSpPr>
        <p:spPr>
          <a:xfrm>
            <a:off x="3383280" y="1115568"/>
            <a:ext cx="292608" cy="292608"/>
          </a:xfrm>
          <a:prstGeom prst="ellipse">
            <a:avLst/>
          </a:prstGeom>
          <a:solidFill>
            <a:srgbClr val="122560"/>
          </a:solidFill>
          <a:ln/>
        </p:spPr>
      </p:sp>
      <p:sp>
        <p:nvSpPr>
          <p:cNvPr id="14" name="Text 12"/>
          <p:cNvSpPr/>
          <p:nvPr/>
        </p:nvSpPr>
        <p:spPr>
          <a:xfrm>
            <a:off x="33832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02</a:t>
            </a:r>
            <a:endParaRPr lang="en-US" sz="1000" dirty="0"/>
          </a:p>
        </p:txBody>
      </p:sp>
      <p:sp>
        <p:nvSpPr>
          <p:cNvPr id="15" name="Text 13"/>
          <p:cNvSpPr/>
          <p:nvPr/>
        </p:nvSpPr>
        <p:spPr>
          <a:xfrm>
            <a:off x="37490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Digital Twin Simulation</a:t>
            </a:r>
            <a:endParaRPr lang="en-US" sz="1100" dirty="0"/>
          </a:p>
        </p:txBody>
      </p:sp>
      <p:sp>
        <p:nvSpPr>
          <p:cNvPr id="16" name="Text 14"/>
          <p:cNvSpPr/>
          <p:nvPr/>
        </p:nvSpPr>
        <p:spPr>
          <a:xfrm>
            <a:off x="33832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Physics-based virtual replicas of production lines for throughput simulation, layout optimization, failure testing, and commissioning acceleration without disrupting live operations.</a:t>
            </a:r>
            <a:endParaRPr lang="en-US" sz="900" dirty="0"/>
          </a:p>
        </p:txBody>
      </p:sp>
      <p:sp>
        <p:nvSpPr>
          <p:cNvPr id="17" name="Shape 15"/>
          <p:cNvSpPr/>
          <p:nvPr/>
        </p:nvSpPr>
        <p:spPr>
          <a:xfrm>
            <a:off x="59893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8" name="Shape 16"/>
          <p:cNvSpPr/>
          <p:nvPr/>
        </p:nvSpPr>
        <p:spPr>
          <a:xfrm>
            <a:off x="5989320" y="1005840"/>
            <a:ext cx="45720" cy="1645920"/>
          </a:xfrm>
          <a:prstGeom prst="rect">
            <a:avLst/>
          </a:prstGeom>
          <a:solidFill>
            <a:srgbClr val="F27A1A"/>
          </a:solidFill>
          <a:ln/>
        </p:spPr>
      </p:sp>
      <p:sp>
        <p:nvSpPr>
          <p:cNvPr id="19" name="Shape 17"/>
          <p:cNvSpPr/>
          <p:nvPr/>
        </p:nvSpPr>
        <p:spPr>
          <a:xfrm>
            <a:off x="6126480" y="1115568"/>
            <a:ext cx="292608" cy="292608"/>
          </a:xfrm>
          <a:prstGeom prst="ellipse">
            <a:avLst/>
          </a:prstGeom>
          <a:solidFill>
            <a:srgbClr val="122560"/>
          </a:solidFill>
          <a:ln/>
        </p:spPr>
      </p:sp>
      <p:sp>
        <p:nvSpPr>
          <p:cNvPr id="20" name="Text 18"/>
          <p:cNvSpPr/>
          <p:nvPr/>
        </p:nvSpPr>
        <p:spPr>
          <a:xfrm>
            <a:off x="61264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03</a:t>
            </a:r>
            <a:endParaRPr lang="en-US" sz="1000" dirty="0"/>
          </a:p>
        </p:txBody>
      </p:sp>
      <p:sp>
        <p:nvSpPr>
          <p:cNvPr id="21" name="Text 19"/>
          <p:cNvSpPr/>
          <p:nvPr/>
        </p:nvSpPr>
        <p:spPr>
          <a:xfrm>
            <a:off x="64922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IoT Sensor Networks</a:t>
            </a:r>
            <a:endParaRPr lang="en-US" sz="1100" dirty="0"/>
          </a:p>
        </p:txBody>
      </p:sp>
      <p:sp>
        <p:nvSpPr>
          <p:cNvPr id="22" name="Text 20"/>
          <p:cNvSpPr/>
          <p:nvPr/>
        </p:nvSpPr>
        <p:spPr>
          <a:xfrm>
            <a:off x="61264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Retrofitting legacy equipment with industrial IoT sensors for real-time machine monitoring, data collection, and integration into unified operational data platforms.</a:t>
            </a:r>
            <a:endParaRPr lang="en-US" sz="900" dirty="0"/>
          </a:p>
        </p:txBody>
      </p:sp>
      <p:sp>
        <p:nvSpPr>
          <p:cNvPr id="23" name="Shape 21"/>
          <p:cNvSpPr/>
          <p:nvPr/>
        </p:nvSpPr>
        <p:spPr>
          <a:xfrm>
            <a:off x="5029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24" name="Shape 22"/>
          <p:cNvSpPr/>
          <p:nvPr/>
        </p:nvSpPr>
        <p:spPr>
          <a:xfrm>
            <a:off x="502920" y="2880360"/>
            <a:ext cx="45720" cy="1645920"/>
          </a:xfrm>
          <a:prstGeom prst="rect">
            <a:avLst/>
          </a:prstGeom>
          <a:solidFill>
            <a:srgbClr val="F27A1A"/>
          </a:solidFill>
          <a:ln/>
        </p:spPr>
      </p:sp>
      <p:sp>
        <p:nvSpPr>
          <p:cNvPr id="25" name="Shape 23"/>
          <p:cNvSpPr/>
          <p:nvPr/>
        </p:nvSpPr>
        <p:spPr>
          <a:xfrm>
            <a:off x="640080" y="2990088"/>
            <a:ext cx="292608" cy="292608"/>
          </a:xfrm>
          <a:prstGeom prst="ellipse">
            <a:avLst/>
          </a:prstGeom>
          <a:solidFill>
            <a:srgbClr val="122560"/>
          </a:solidFill>
          <a:ln/>
        </p:spPr>
      </p:sp>
      <p:sp>
        <p:nvSpPr>
          <p:cNvPr id="26" name="Text 24"/>
          <p:cNvSpPr/>
          <p:nvPr/>
        </p:nvSpPr>
        <p:spPr>
          <a:xfrm>
            <a:off x="6400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04</a:t>
            </a:r>
            <a:endParaRPr lang="en-US" sz="1000" dirty="0"/>
          </a:p>
        </p:txBody>
      </p:sp>
      <p:sp>
        <p:nvSpPr>
          <p:cNvPr id="27" name="Text 25"/>
          <p:cNvSpPr/>
          <p:nvPr/>
        </p:nvSpPr>
        <p:spPr>
          <a:xfrm>
            <a:off x="10058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Edge Computing</a:t>
            </a:r>
            <a:endParaRPr lang="en-US" sz="1100" dirty="0"/>
          </a:p>
        </p:txBody>
      </p:sp>
      <p:sp>
        <p:nvSpPr>
          <p:cNvPr id="28" name="Text 26"/>
          <p:cNvSpPr/>
          <p:nvPr/>
        </p:nvSpPr>
        <p:spPr>
          <a:xfrm>
            <a:off x="6400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Deploying local gateway algorithms at the production line for real-time anomaly detection, reduced latency, and immediate alerting without cloud round-trip dependency.</a:t>
            </a:r>
            <a:endParaRPr lang="en-US" sz="900" dirty="0"/>
          </a:p>
        </p:txBody>
      </p:sp>
      <p:sp>
        <p:nvSpPr>
          <p:cNvPr id="29" name="Shape 27"/>
          <p:cNvSpPr/>
          <p:nvPr/>
        </p:nvSpPr>
        <p:spPr>
          <a:xfrm>
            <a:off x="32461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0" name="Shape 28"/>
          <p:cNvSpPr/>
          <p:nvPr/>
        </p:nvSpPr>
        <p:spPr>
          <a:xfrm>
            <a:off x="3246120" y="2880360"/>
            <a:ext cx="45720" cy="1645920"/>
          </a:xfrm>
          <a:prstGeom prst="rect">
            <a:avLst/>
          </a:prstGeom>
          <a:solidFill>
            <a:srgbClr val="F27A1A"/>
          </a:solidFill>
          <a:ln/>
        </p:spPr>
      </p:sp>
      <p:sp>
        <p:nvSpPr>
          <p:cNvPr id="31" name="Shape 29"/>
          <p:cNvSpPr/>
          <p:nvPr/>
        </p:nvSpPr>
        <p:spPr>
          <a:xfrm>
            <a:off x="3383280" y="2990088"/>
            <a:ext cx="292608" cy="292608"/>
          </a:xfrm>
          <a:prstGeom prst="ellipse">
            <a:avLst/>
          </a:prstGeom>
          <a:solidFill>
            <a:srgbClr val="122560"/>
          </a:solidFill>
          <a:ln/>
        </p:spPr>
      </p:sp>
      <p:sp>
        <p:nvSpPr>
          <p:cNvPr id="32" name="Text 30"/>
          <p:cNvSpPr/>
          <p:nvPr/>
        </p:nvSpPr>
        <p:spPr>
          <a:xfrm>
            <a:off x="33832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05</a:t>
            </a:r>
            <a:endParaRPr lang="en-US" sz="1000" dirty="0"/>
          </a:p>
        </p:txBody>
      </p:sp>
      <p:sp>
        <p:nvSpPr>
          <p:cNvPr id="33" name="Text 31"/>
          <p:cNvSpPr/>
          <p:nvPr/>
        </p:nvSpPr>
        <p:spPr>
          <a:xfrm>
            <a:off x="37490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Quality Control Vision</a:t>
            </a:r>
            <a:endParaRPr lang="en-US" sz="1100" dirty="0"/>
          </a:p>
        </p:txBody>
      </p:sp>
      <p:sp>
        <p:nvSpPr>
          <p:cNvPr id="34" name="Text 32"/>
          <p:cNvSpPr/>
          <p:nvPr/>
        </p:nvSpPr>
        <p:spPr>
          <a:xfrm>
            <a:off x="33832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Computer vision inspection systems operating at line speed with sub-millimeter accuracy, detecting defects invisible to the human eye and reducing defect rates by up to 90%.</a:t>
            </a:r>
            <a:endParaRPr lang="en-US" sz="900" dirty="0"/>
          </a:p>
        </p:txBody>
      </p:sp>
      <p:sp>
        <p:nvSpPr>
          <p:cNvPr id="35" name="Shape 33"/>
          <p:cNvSpPr/>
          <p:nvPr/>
        </p:nvSpPr>
        <p:spPr>
          <a:xfrm>
            <a:off x="59893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6" name="Shape 34"/>
          <p:cNvSpPr/>
          <p:nvPr/>
        </p:nvSpPr>
        <p:spPr>
          <a:xfrm>
            <a:off x="5989320" y="2880360"/>
            <a:ext cx="45720" cy="1645920"/>
          </a:xfrm>
          <a:prstGeom prst="rect">
            <a:avLst/>
          </a:prstGeom>
          <a:solidFill>
            <a:srgbClr val="F27A1A"/>
          </a:solidFill>
          <a:ln/>
        </p:spPr>
      </p:sp>
      <p:sp>
        <p:nvSpPr>
          <p:cNvPr id="37" name="Shape 35"/>
          <p:cNvSpPr/>
          <p:nvPr/>
        </p:nvSpPr>
        <p:spPr>
          <a:xfrm>
            <a:off x="6126480" y="2990088"/>
            <a:ext cx="292608" cy="292608"/>
          </a:xfrm>
          <a:prstGeom prst="ellipse">
            <a:avLst/>
          </a:prstGeom>
          <a:solidFill>
            <a:srgbClr val="122560"/>
          </a:solidFill>
          <a:ln/>
        </p:spPr>
      </p:sp>
      <p:sp>
        <p:nvSpPr>
          <p:cNvPr id="38" name="Text 36"/>
          <p:cNvSpPr/>
          <p:nvPr/>
        </p:nvSpPr>
        <p:spPr>
          <a:xfrm>
            <a:off x="61264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06</a:t>
            </a:r>
            <a:endParaRPr lang="en-US" sz="1000" dirty="0"/>
          </a:p>
        </p:txBody>
      </p:sp>
      <p:sp>
        <p:nvSpPr>
          <p:cNvPr id="39" name="Text 37"/>
          <p:cNvSpPr/>
          <p:nvPr/>
        </p:nvSpPr>
        <p:spPr>
          <a:xfrm>
            <a:off x="64922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Supply Chain Optimization</a:t>
            </a:r>
            <a:endParaRPr lang="en-US" sz="1100" dirty="0"/>
          </a:p>
        </p:txBody>
      </p:sp>
      <p:sp>
        <p:nvSpPr>
          <p:cNvPr id="40" name="Text 38"/>
          <p:cNvSpPr/>
          <p:nvPr/>
        </p:nvSpPr>
        <p:spPr>
          <a:xfrm>
            <a:off x="61264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Analyzing demand signals, supplier lead times, and inventory levels to optimize procurement, production scheduling, and distribution for lower costs and better delivery.</a:t>
            </a:r>
            <a:endParaRPr lang="en-US" sz="900" dirty="0"/>
          </a:p>
        </p:txBody>
      </p:sp>
      <p:sp>
        <p:nvSpPr>
          <p:cNvPr id="41" name="Shape 39"/>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2"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3" name="Text 40"/>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45720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MANUFACTURING CAPABILITIES</a:t>
            </a:r>
            <a:endParaRPr lang="en-US" sz="900" dirty="0"/>
          </a:p>
        </p:txBody>
      </p:sp>
      <p:sp>
        <p:nvSpPr>
          <p:cNvPr id="4" name="Text 2"/>
          <p:cNvSpPr/>
          <p:nvPr/>
        </p:nvSpPr>
        <p:spPr>
          <a:xfrm>
            <a:off x="548640" y="457200"/>
            <a:ext cx="7315200" cy="411480"/>
          </a:xfrm>
          <a:prstGeom prst="rect">
            <a:avLst/>
          </a:prstGeom>
          <a:noFill/>
          <a:ln/>
        </p:spPr>
        <p:txBody>
          <a:bodyPr wrap="square" lIns="0" tIns="0" rIns="0" bIns="0" rtlCol="0" anchor="ctr"/>
          <a:lstStyle/>
          <a:p>
            <a:pPr indent="0" marL="0">
              <a:buNone/>
            </a:pPr>
            <a:r>
              <a:rPr lang="en-US" sz="2200" b="1" dirty="0">
                <a:solidFill>
                  <a:srgbClr val="122560"/>
                </a:solidFill>
                <a:latin typeface="Arial Black" pitchFamily="34" charset="0"/>
                <a:ea typeface="Arial Black" pitchFamily="34" charset="-122"/>
                <a:cs typeface="Arial Black" pitchFamily="34" charset="-120"/>
              </a:rPr>
              <a:t>Our </a:t>
            </a:r>
            <a:pPr indent="0" marL="0">
              <a:buNone/>
            </a:pPr>
            <a:r>
              <a:rPr lang="en-US" sz="2200" b="1" dirty="0">
                <a:solidFill>
                  <a:srgbClr val="F27A1A"/>
                </a:solidFill>
                <a:latin typeface="Arial Black" pitchFamily="34" charset="0"/>
                <a:ea typeface="Arial Black" pitchFamily="34" charset="-122"/>
                <a:cs typeface="Arial Black" pitchFamily="34" charset="-120"/>
              </a:rPr>
              <a:t>Capabilities</a:t>
            </a:r>
            <a:endParaRPr lang="en-US" sz="2200" dirty="0"/>
          </a:p>
        </p:txBody>
      </p:sp>
      <p:sp>
        <p:nvSpPr>
          <p:cNvPr id="5" name="Shape 3"/>
          <p:cNvSpPr/>
          <p:nvPr/>
        </p:nvSpPr>
        <p:spPr>
          <a:xfrm>
            <a:off x="5029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502920" y="1005840"/>
            <a:ext cx="45720" cy="1645920"/>
          </a:xfrm>
          <a:prstGeom prst="rect">
            <a:avLst/>
          </a:prstGeom>
          <a:solidFill>
            <a:srgbClr val="F27A1A"/>
          </a:solidFill>
          <a:ln/>
        </p:spPr>
      </p:sp>
      <p:sp>
        <p:nvSpPr>
          <p:cNvPr id="7" name="Shape 5"/>
          <p:cNvSpPr/>
          <p:nvPr/>
        </p:nvSpPr>
        <p:spPr>
          <a:xfrm>
            <a:off x="640080" y="1115568"/>
            <a:ext cx="292608" cy="292608"/>
          </a:xfrm>
          <a:prstGeom prst="ellipse">
            <a:avLst/>
          </a:prstGeom>
          <a:solidFill>
            <a:srgbClr val="122560"/>
          </a:solidFill>
          <a:ln/>
        </p:spPr>
      </p:sp>
      <p:sp>
        <p:nvSpPr>
          <p:cNvPr id="8" name="Text 6"/>
          <p:cNvSpPr/>
          <p:nvPr/>
        </p:nvSpPr>
        <p:spPr>
          <a:xfrm>
            <a:off x="6400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07</a:t>
            </a:r>
            <a:endParaRPr lang="en-US" sz="1000" dirty="0"/>
          </a:p>
        </p:txBody>
      </p:sp>
      <p:sp>
        <p:nvSpPr>
          <p:cNvPr id="9" name="Text 7"/>
          <p:cNvSpPr/>
          <p:nvPr/>
        </p:nvSpPr>
        <p:spPr>
          <a:xfrm>
            <a:off x="10058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SCADA Integration</a:t>
            </a:r>
            <a:endParaRPr lang="en-US" sz="1100" dirty="0"/>
          </a:p>
        </p:txBody>
      </p:sp>
      <p:sp>
        <p:nvSpPr>
          <p:cNvPr id="10" name="Text 8"/>
          <p:cNvSpPr/>
          <p:nvPr/>
        </p:nvSpPr>
        <p:spPr>
          <a:xfrm>
            <a:off x="6400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Connecting legacy PLC and SCADA systems into modern data platforms for unified visibility, enabling real-time production monitoring and historical trend analysis.</a:t>
            </a:r>
            <a:endParaRPr lang="en-US" sz="900" dirty="0"/>
          </a:p>
        </p:txBody>
      </p:sp>
      <p:sp>
        <p:nvSpPr>
          <p:cNvPr id="11" name="Shape 9"/>
          <p:cNvSpPr/>
          <p:nvPr/>
        </p:nvSpPr>
        <p:spPr>
          <a:xfrm>
            <a:off x="32461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2" name="Shape 10"/>
          <p:cNvSpPr/>
          <p:nvPr/>
        </p:nvSpPr>
        <p:spPr>
          <a:xfrm>
            <a:off x="3246120" y="1005840"/>
            <a:ext cx="45720" cy="1645920"/>
          </a:xfrm>
          <a:prstGeom prst="rect">
            <a:avLst/>
          </a:prstGeom>
          <a:solidFill>
            <a:srgbClr val="F27A1A"/>
          </a:solidFill>
          <a:ln/>
        </p:spPr>
      </p:sp>
      <p:sp>
        <p:nvSpPr>
          <p:cNvPr id="13" name="Shape 11"/>
          <p:cNvSpPr/>
          <p:nvPr/>
        </p:nvSpPr>
        <p:spPr>
          <a:xfrm>
            <a:off x="3383280" y="1115568"/>
            <a:ext cx="292608" cy="292608"/>
          </a:xfrm>
          <a:prstGeom prst="ellipse">
            <a:avLst/>
          </a:prstGeom>
          <a:solidFill>
            <a:srgbClr val="122560"/>
          </a:solidFill>
          <a:ln/>
        </p:spPr>
      </p:sp>
      <p:sp>
        <p:nvSpPr>
          <p:cNvPr id="14" name="Text 12"/>
          <p:cNvSpPr/>
          <p:nvPr/>
        </p:nvSpPr>
        <p:spPr>
          <a:xfrm>
            <a:off x="33832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08</a:t>
            </a:r>
            <a:endParaRPr lang="en-US" sz="1000" dirty="0"/>
          </a:p>
        </p:txBody>
      </p:sp>
      <p:sp>
        <p:nvSpPr>
          <p:cNvPr id="15" name="Text 13"/>
          <p:cNvSpPr/>
          <p:nvPr/>
        </p:nvSpPr>
        <p:spPr>
          <a:xfrm>
            <a:off x="37490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OEE Analytics</a:t>
            </a:r>
            <a:endParaRPr lang="en-US" sz="1100" dirty="0"/>
          </a:p>
        </p:txBody>
      </p:sp>
      <p:sp>
        <p:nvSpPr>
          <p:cNvPr id="16" name="Text 14"/>
          <p:cNvSpPr/>
          <p:nvPr/>
        </p:nvSpPr>
        <p:spPr>
          <a:xfrm>
            <a:off x="33832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Measuring and optimizing Overall Equipment Effectiveness with real-time dashboards tracking availability, performance, and quality across every production asset.</a:t>
            </a:r>
            <a:endParaRPr lang="en-US" sz="900" dirty="0"/>
          </a:p>
        </p:txBody>
      </p:sp>
      <p:sp>
        <p:nvSpPr>
          <p:cNvPr id="17" name="Shape 15"/>
          <p:cNvSpPr/>
          <p:nvPr/>
        </p:nvSpPr>
        <p:spPr>
          <a:xfrm>
            <a:off x="59893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8" name="Shape 16"/>
          <p:cNvSpPr/>
          <p:nvPr/>
        </p:nvSpPr>
        <p:spPr>
          <a:xfrm>
            <a:off x="5989320" y="1005840"/>
            <a:ext cx="45720" cy="1645920"/>
          </a:xfrm>
          <a:prstGeom prst="rect">
            <a:avLst/>
          </a:prstGeom>
          <a:solidFill>
            <a:srgbClr val="F27A1A"/>
          </a:solidFill>
          <a:ln/>
        </p:spPr>
      </p:sp>
      <p:sp>
        <p:nvSpPr>
          <p:cNvPr id="19" name="Shape 17"/>
          <p:cNvSpPr/>
          <p:nvPr/>
        </p:nvSpPr>
        <p:spPr>
          <a:xfrm>
            <a:off x="6126480" y="1115568"/>
            <a:ext cx="292608" cy="292608"/>
          </a:xfrm>
          <a:prstGeom prst="ellipse">
            <a:avLst/>
          </a:prstGeom>
          <a:solidFill>
            <a:srgbClr val="122560"/>
          </a:solidFill>
          <a:ln/>
        </p:spPr>
      </p:sp>
      <p:sp>
        <p:nvSpPr>
          <p:cNvPr id="20" name="Text 18"/>
          <p:cNvSpPr/>
          <p:nvPr/>
        </p:nvSpPr>
        <p:spPr>
          <a:xfrm>
            <a:off x="61264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09</a:t>
            </a:r>
            <a:endParaRPr lang="en-US" sz="1000" dirty="0"/>
          </a:p>
        </p:txBody>
      </p:sp>
      <p:sp>
        <p:nvSpPr>
          <p:cNvPr id="21" name="Text 19"/>
          <p:cNvSpPr/>
          <p:nvPr/>
        </p:nvSpPr>
        <p:spPr>
          <a:xfrm>
            <a:off x="64922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Smart Scheduling</a:t>
            </a:r>
            <a:endParaRPr lang="en-US" sz="1100" dirty="0"/>
          </a:p>
        </p:txBody>
      </p:sp>
      <p:sp>
        <p:nvSpPr>
          <p:cNvPr id="22" name="Text 20"/>
          <p:cNvSpPr/>
          <p:nvPr/>
        </p:nvSpPr>
        <p:spPr>
          <a:xfrm>
            <a:off x="61264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Dynamic production scheduling that responds to real-time demand signals, machine availability, and material constraints to maximize throughput and minimize changeover time.</a:t>
            </a:r>
            <a:endParaRPr lang="en-US" sz="900" dirty="0"/>
          </a:p>
        </p:txBody>
      </p:sp>
      <p:sp>
        <p:nvSpPr>
          <p:cNvPr id="23" name="Shape 21"/>
          <p:cNvSpPr/>
          <p:nvPr/>
        </p:nvSpPr>
        <p:spPr>
          <a:xfrm>
            <a:off x="5029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24" name="Shape 22"/>
          <p:cNvSpPr/>
          <p:nvPr/>
        </p:nvSpPr>
        <p:spPr>
          <a:xfrm>
            <a:off x="502920" y="2880360"/>
            <a:ext cx="45720" cy="1645920"/>
          </a:xfrm>
          <a:prstGeom prst="rect">
            <a:avLst/>
          </a:prstGeom>
          <a:solidFill>
            <a:srgbClr val="F27A1A"/>
          </a:solidFill>
          <a:ln/>
        </p:spPr>
      </p:sp>
      <p:sp>
        <p:nvSpPr>
          <p:cNvPr id="25" name="Shape 23"/>
          <p:cNvSpPr/>
          <p:nvPr/>
        </p:nvSpPr>
        <p:spPr>
          <a:xfrm>
            <a:off x="640080" y="2990088"/>
            <a:ext cx="292608" cy="292608"/>
          </a:xfrm>
          <a:prstGeom prst="ellipse">
            <a:avLst/>
          </a:prstGeom>
          <a:solidFill>
            <a:srgbClr val="122560"/>
          </a:solidFill>
          <a:ln/>
        </p:spPr>
      </p:sp>
      <p:sp>
        <p:nvSpPr>
          <p:cNvPr id="26" name="Text 24"/>
          <p:cNvSpPr/>
          <p:nvPr/>
        </p:nvSpPr>
        <p:spPr>
          <a:xfrm>
            <a:off x="6400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10</a:t>
            </a:r>
            <a:endParaRPr lang="en-US" sz="1000" dirty="0"/>
          </a:p>
        </p:txBody>
      </p:sp>
      <p:sp>
        <p:nvSpPr>
          <p:cNvPr id="27" name="Text 25"/>
          <p:cNvSpPr/>
          <p:nvPr/>
        </p:nvSpPr>
        <p:spPr>
          <a:xfrm>
            <a:off x="10058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Autonomous Robotics</a:t>
            </a:r>
            <a:endParaRPr lang="en-US" sz="1100" dirty="0"/>
          </a:p>
        </p:txBody>
      </p:sp>
      <p:sp>
        <p:nvSpPr>
          <p:cNvPr id="28" name="Text 26"/>
          <p:cNvSpPr/>
          <p:nvPr/>
        </p:nvSpPr>
        <p:spPr>
          <a:xfrm>
            <a:off x="6400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Integrating robotic process automation into production workflows for material handling, assembly operations, and quality inspection with safety-first design principles.</a:t>
            </a:r>
            <a:endParaRPr lang="en-US" sz="900" dirty="0"/>
          </a:p>
        </p:txBody>
      </p:sp>
      <p:sp>
        <p:nvSpPr>
          <p:cNvPr id="29" name="Shape 27"/>
          <p:cNvSpPr/>
          <p:nvPr/>
        </p:nvSpPr>
        <p:spPr>
          <a:xfrm>
            <a:off x="32461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0" name="Shape 28"/>
          <p:cNvSpPr/>
          <p:nvPr/>
        </p:nvSpPr>
        <p:spPr>
          <a:xfrm>
            <a:off x="3246120" y="2880360"/>
            <a:ext cx="45720" cy="1645920"/>
          </a:xfrm>
          <a:prstGeom prst="rect">
            <a:avLst/>
          </a:prstGeom>
          <a:solidFill>
            <a:srgbClr val="F27A1A"/>
          </a:solidFill>
          <a:ln/>
        </p:spPr>
      </p:sp>
      <p:sp>
        <p:nvSpPr>
          <p:cNvPr id="31" name="Shape 29"/>
          <p:cNvSpPr/>
          <p:nvPr/>
        </p:nvSpPr>
        <p:spPr>
          <a:xfrm>
            <a:off x="3383280" y="2990088"/>
            <a:ext cx="292608" cy="292608"/>
          </a:xfrm>
          <a:prstGeom prst="ellipse">
            <a:avLst/>
          </a:prstGeom>
          <a:solidFill>
            <a:srgbClr val="122560"/>
          </a:solidFill>
          <a:ln/>
        </p:spPr>
      </p:sp>
      <p:sp>
        <p:nvSpPr>
          <p:cNvPr id="32" name="Text 30"/>
          <p:cNvSpPr/>
          <p:nvPr/>
        </p:nvSpPr>
        <p:spPr>
          <a:xfrm>
            <a:off x="33832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11</a:t>
            </a:r>
            <a:endParaRPr lang="en-US" sz="1000" dirty="0"/>
          </a:p>
        </p:txBody>
      </p:sp>
      <p:sp>
        <p:nvSpPr>
          <p:cNvPr id="33" name="Text 31"/>
          <p:cNvSpPr/>
          <p:nvPr/>
        </p:nvSpPr>
        <p:spPr>
          <a:xfrm>
            <a:off x="37490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Energy Management</a:t>
            </a:r>
            <a:endParaRPr lang="en-US" sz="1100" dirty="0"/>
          </a:p>
        </p:txBody>
      </p:sp>
      <p:sp>
        <p:nvSpPr>
          <p:cNvPr id="34" name="Text 32"/>
          <p:cNvSpPr/>
          <p:nvPr/>
        </p:nvSpPr>
        <p:spPr>
          <a:xfrm>
            <a:off x="33832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Facility-wide power optimization using real-time consumption monitoring, load balancing, and predictive models to reduce energy costs and support sustainability goals.</a:t>
            </a:r>
            <a:endParaRPr lang="en-US" sz="900" dirty="0"/>
          </a:p>
        </p:txBody>
      </p:sp>
      <p:sp>
        <p:nvSpPr>
          <p:cNvPr id="35" name="Shape 33"/>
          <p:cNvSpPr/>
          <p:nvPr/>
        </p:nvSpPr>
        <p:spPr>
          <a:xfrm>
            <a:off x="59893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6" name="Shape 34"/>
          <p:cNvSpPr/>
          <p:nvPr/>
        </p:nvSpPr>
        <p:spPr>
          <a:xfrm>
            <a:off x="5989320" y="2880360"/>
            <a:ext cx="45720" cy="1645920"/>
          </a:xfrm>
          <a:prstGeom prst="rect">
            <a:avLst/>
          </a:prstGeom>
          <a:solidFill>
            <a:srgbClr val="F27A1A"/>
          </a:solidFill>
          <a:ln/>
        </p:spPr>
      </p:sp>
      <p:sp>
        <p:nvSpPr>
          <p:cNvPr id="37" name="Shape 35"/>
          <p:cNvSpPr/>
          <p:nvPr/>
        </p:nvSpPr>
        <p:spPr>
          <a:xfrm>
            <a:off x="6126480" y="2990088"/>
            <a:ext cx="292608" cy="292608"/>
          </a:xfrm>
          <a:prstGeom prst="ellipse">
            <a:avLst/>
          </a:prstGeom>
          <a:solidFill>
            <a:srgbClr val="122560"/>
          </a:solidFill>
          <a:ln/>
        </p:spPr>
      </p:sp>
      <p:sp>
        <p:nvSpPr>
          <p:cNvPr id="38" name="Text 36"/>
          <p:cNvSpPr/>
          <p:nvPr/>
        </p:nvSpPr>
        <p:spPr>
          <a:xfrm>
            <a:off x="61264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12</a:t>
            </a:r>
            <a:endParaRPr lang="en-US" sz="1000" dirty="0"/>
          </a:p>
        </p:txBody>
      </p:sp>
      <p:sp>
        <p:nvSpPr>
          <p:cNvPr id="39" name="Text 37"/>
          <p:cNvSpPr/>
          <p:nvPr/>
        </p:nvSpPr>
        <p:spPr>
          <a:xfrm>
            <a:off x="64922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Safety Compliance</a:t>
            </a:r>
            <a:endParaRPr lang="en-US" sz="1100" dirty="0"/>
          </a:p>
        </p:txBody>
      </p:sp>
      <p:sp>
        <p:nvSpPr>
          <p:cNvPr id="40" name="Text 38"/>
          <p:cNvSpPr/>
          <p:nvPr/>
        </p:nvSpPr>
        <p:spPr>
          <a:xfrm>
            <a:off x="61264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Automated safety monitoring systems that track compliance with industrial safety standards, detect hazardous conditions, and generate audit-ready documentation.</a:t>
            </a:r>
            <a:endParaRPr lang="en-US" sz="900" dirty="0"/>
          </a:p>
        </p:txBody>
      </p:sp>
      <p:sp>
        <p:nvSpPr>
          <p:cNvPr id="41" name="Shape 39"/>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2"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3" name="Text 40"/>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E1C4A"/>
        </a:solidFill>
      </p:bgPr>
    </p:bg>
    <p:spTree>
      <p:nvGrpSpPr>
        <p:cNvPr id="1" name=""/>
        <p:cNvGrpSpPr/>
        <p:nvPr/>
      </p:nvGrpSpPr>
      <p:grpSpPr>
        <a:xfrm>
          <a:off x="0" y="0"/>
          <a:ext cx="0" cy="0"/>
          <a:chOff x="0" y="0"/>
          <a:chExt cx="0" cy="0"/>
        </a:xfrm>
      </p:grpSpPr>
      <p:sp>
        <p:nvSpPr>
          <p:cNvPr id="2" name="Text 0"/>
          <p:cNvSpPr/>
          <p:nvPr/>
        </p:nvSpPr>
        <p:spPr>
          <a:xfrm>
            <a:off x="548640" y="274320"/>
            <a:ext cx="7772400" cy="457200"/>
          </a:xfrm>
          <a:prstGeom prst="rect">
            <a:avLst/>
          </a:prstGeom>
          <a:noFill/>
          <a:ln/>
        </p:spPr>
        <p:txBody>
          <a:bodyPr wrap="square" lIns="0" tIns="0" rIns="0" bIns="0" rtlCol="0" anchor="ctr"/>
          <a:lstStyle/>
          <a:p>
            <a:pPr indent="0" marL="0">
              <a:buNone/>
            </a:pPr>
            <a:r>
              <a:rPr lang="en-US" sz="2200" b="1" dirty="0">
                <a:solidFill>
                  <a:srgbClr val="FFFFFF"/>
                </a:solidFill>
                <a:latin typeface="Arial Black" pitchFamily="34" charset="0"/>
                <a:ea typeface="Arial Black" pitchFamily="34" charset="-122"/>
                <a:cs typeface="Arial Black" pitchFamily="34" charset="-120"/>
              </a:rPr>
              <a:t>Proven Results Across Manufacturing Engagements</a:t>
            </a:r>
            <a:endParaRPr lang="en-US" sz="2200" dirty="0"/>
          </a:p>
        </p:txBody>
      </p:sp>
      <p:sp>
        <p:nvSpPr>
          <p:cNvPr id="3" name="Text 1"/>
          <p:cNvSpPr/>
          <p:nvPr/>
        </p:nvSpPr>
        <p:spPr>
          <a:xfrm>
            <a:off x="548640" y="777240"/>
            <a:ext cx="7315200" cy="274320"/>
          </a:xfrm>
          <a:prstGeom prst="rect">
            <a:avLst/>
          </a:prstGeom>
          <a:noFill/>
          <a:ln/>
        </p:spPr>
        <p:txBody>
          <a:bodyPr wrap="square" lIns="0" tIns="0" rIns="0" bIns="0" rtlCol="0" anchor="ctr"/>
          <a:lstStyle/>
          <a:p>
            <a:pPr indent="0" marL="0">
              <a:buNone/>
            </a:pPr>
            <a:r>
              <a:rPr lang="en-US" sz="1100" dirty="0">
                <a:solidFill>
                  <a:srgbClr val="A0B4D4"/>
                </a:solidFill>
                <a:latin typeface="Calibri" pitchFamily="34" charset="0"/>
                <a:ea typeface="Calibri" pitchFamily="34" charset="-122"/>
                <a:cs typeface="Calibri" pitchFamily="34" charset="-120"/>
              </a:rPr>
              <a:t>Measurable outcomes delivered for manufacturing organizations</a:t>
            </a:r>
            <a:endParaRPr lang="en-US" sz="1100" dirty="0"/>
          </a:p>
        </p:txBody>
      </p:sp>
      <p:sp>
        <p:nvSpPr>
          <p:cNvPr id="4" name="Shape 2"/>
          <p:cNvSpPr/>
          <p:nvPr/>
        </p:nvSpPr>
        <p:spPr>
          <a:xfrm>
            <a:off x="5029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5" name="Shape 3"/>
          <p:cNvSpPr/>
          <p:nvPr/>
        </p:nvSpPr>
        <p:spPr>
          <a:xfrm>
            <a:off x="502920" y="1234440"/>
            <a:ext cx="1874520" cy="54864"/>
          </a:xfrm>
          <a:prstGeom prst="rect">
            <a:avLst/>
          </a:prstGeom>
          <a:solidFill>
            <a:srgbClr val="F27A1A"/>
          </a:solidFill>
          <a:ln/>
        </p:spPr>
      </p:sp>
      <p:sp>
        <p:nvSpPr>
          <p:cNvPr id="6" name="Text 4"/>
          <p:cNvSpPr/>
          <p:nvPr/>
        </p:nvSpPr>
        <p:spPr>
          <a:xfrm>
            <a:off x="5029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40%</a:t>
            </a:r>
            <a:endParaRPr lang="en-US" sz="2800" dirty="0"/>
          </a:p>
        </p:txBody>
      </p:sp>
      <p:sp>
        <p:nvSpPr>
          <p:cNvPr id="7" name="Text 5"/>
          <p:cNvSpPr/>
          <p:nvPr/>
        </p:nvSpPr>
        <p:spPr>
          <a:xfrm>
            <a:off x="5029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Downtime</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Reduction</a:t>
            </a:r>
            <a:endParaRPr lang="en-US" sz="1000" dirty="0"/>
          </a:p>
        </p:txBody>
      </p:sp>
      <p:sp>
        <p:nvSpPr>
          <p:cNvPr id="8" name="Text 6"/>
          <p:cNvSpPr/>
          <p:nvPr/>
        </p:nvSpPr>
        <p:spPr>
          <a:xfrm>
            <a:off x="5029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Unplanned outages eliminated</a:t>
            </a:r>
            <a:endParaRPr lang="en-US" sz="800" dirty="0"/>
          </a:p>
        </p:txBody>
      </p:sp>
      <p:sp>
        <p:nvSpPr>
          <p:cNvPr id="9" name="Shape 7"/>
          <p:cNvSpPr/>
          <p:nvPr/>
        </p:nvSpPr>
        <p:spPr>
          <a:xfrm>
            <a:off x="25603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0" name="Shape 8"/>
          <p:cNvSpPr/>
          <p:nvPr/>
        </p:nvSpPr>
        <p:spPr>
          <a:xfrm>
            <a:off x="2560320" y="1234440"/>
            <a:ext cx="1874520" cy="54864"/>
          </a:xfrm>
          <a:prstGeom prst="rect">
            <a:avLst/>
          </a:prstGeom>
          <a:solidFill>
            <a:srgbClr val="F27A1A"/>
          </a:solidFill>
          <a:ln/>
        </p:spPr>
      </p:sp>
      <p:sp>
        <p:nvSpPr>
          <p:cNvPr id="11" name="Text 9"/>
          <p:cNvSpPr/>
          <p:nvPr/>
        </p:nvSpPr>
        <p:spPr>
          <a:xfrm>
            <a:off x="25603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25%</a:t>
            </a:r>
            <a:endParaRPr lang="en-US" sz="2800" dirty="0"/>
          </a:p>
        </p:txBody>
      </p:sp>
      <p:sp>
        <p:nvSpPr>
          <p:cNvPr id="12" name="Text 10"/>
          <p:cNvSpPr/>
          <p:nvPr/>
        </p:nvSpPr>
        <p:spPr>
          <a:xfrm>
            <a:off x="25603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Maintenance</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Efficiency</a:t>
            </a:r>
            <a:endParaRPr lang="en-US" sz="1000" dirty="0"/>
          </a:p>
        </p:txBody>
      </p:sp>
      <p:sp>
        <p:nvSpPr>
          <p:cNvPr id="13" name="Text 11"/>
          <p:cNvSpPr/>
          <p:nvPr/>
        </p:nvSpPr>
        <p:spPr>
          <a:xfrm>
            <a:off x="25603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Improved response and planning</a:t>
            </a:r>
            <a:endParaRPr lang="en-US" sz="800" dirty="0"/>
          </a:p>
        </p:txBody>
      </p:sp>
      <p:sp>
        <p:nvSpPr>
          <p:cNvPr id="14" name="Shape 12"/>
          <p:cNvSpPr/>
          <p:nvPr/>
        </p:nvSpPr>
        <p:spPr>
          <a:xfrm>
            <a:off x="46177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5" name="Shape 13"/>
          <p:cNvSpPr/>
          <p:nvPr/>
        </p:nvSpPr>
        <p:spPr>
          <a:xfrm>
            <a:off x="4617720" y="1234440"/>
            <a:ext cx="1874520" cy="54864"/>
          </a:xfrm>
          <a:prstGeom prst="rect">
            <a:avLst/>
          </a:prstGeom>
          <a:solidFill>
            <a:srgbClr val="F27A1A"/>
          </a:solidFill>
          <a:ln/>
        </p:spPr>
      </p:sp>
      <p:sp>
        <p:nvSpPr>
          <p:cNvPr id="16" name="Text 14"/>
          <p:cNvSpPr/>
          <p:nvPr/>
        </p:nvSpPr>
        <p:spPr>
          <a:xfrm>
            <a:off x="46177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20%</a:t>
            </a:r>
            <a:endParaRPr lang="en-US" sz="2800" dirty="0"/>
          </a:p>
        </p:txBody>
      </p:sp>
      <p:sp>
        <p:nvSpPr>
          <p:cNvPr id="17" name="Text 15"/>
          <p:cNvSpPr/>
          <p:nvPr/>
        </p:nvSpPr>
        <p:spPr>
          <a:xfrm>
            <a:off x="46177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Spare Parts</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Reduction</a:t>
            </a:r>
            <a:endParaRPr lang="en-US" sz="1000" dirty="0"/>
          </a:p>
        </p:txBody>
      </p:sp>
      <p:sp>
        <p:nvSpPr>
          <p:cNvPr id="18" name="Text 16"/>
          <p:cNvSpPr/>
          <p:nvPr/>
        </p:nvSpPr>
        <p:spPr>
          <a:xfrm>
            <a:off x="46177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Data-driven inventory planning</a:t>
            </a:r>
            <a:endParaRPr lang="en-US" sz="800" dirty="0"/>
          </a:p>
        </p:txBody>
      </p:sp>
      <p:sp>
        <p:nvSpPr>
          <p:cNvPr id="19" name="Shape 17"/>
          <p:cNvSpPr/>
          <p:nvPr/>
        </p:nvSpPr>
        <p:spPr>
          <a:xfrm>
            <a:off x="66751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0" name="Shape 18"/>
          <p:cNvSpPr/>
          <p:nvPr/>
        </p:nvSpPr>
        <p:spPr>
          <a:xfrm>
            <a:off x="6675120" y="1234440"/>
            <a:ext cx="1874520" cy="54864"/>
          </a:xfrm>
          <a:prstGeom prst="rect">
            <a:avLst/>
          </a:prstGeom>
          <a:solidFill>
            <a:srgbClr val="F27A1A"/>
          </a:solidFill>
          <a:ln/>
        </p:spPr>
      </p:sp>
      <p:sp>
        <p:nvSpPr>
          <p:cNvPr id="21" name="Text 19"/>
          <p:cNvSpPr/>
          <p:nvPr/>
        </p:nvSpPr>
        <p:spPr>
          <a:xfrm>
            <a:off x="66751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15%</a:t>
            </a:r>
            <a:endParaRPr lang="en-US" sz="2800" dirty="0"/>
          </a:p>
        </p:txBody>
      </p:sp>
      <p:sp>
        <p:nvSpPr>
          <p:cNvPr id="22" name="Text 20"/>
          <p:cNvSpPr/>
          <p:nvPr/>
        </p:nvSpPr>
        <p:spPr>
          <a:xfrm>
            <a:off x="66751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Availability</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Increase</a:t>
            </a:r>
            <a:endParaRPr lang="en-US" sz="1000" dirty="0"/>
          </a:p>
        </p:txBody>
      </p:sp>
      <p:sp>
        <p:nvSpPr>
          <p:cNvPr id="23" name="Text 21"/>
          <p:cNvSpPr/>
          <p:nvPr/>
        </p:nvSpPr>
        <p:spPr>
          <a:xfrm>
            <a:off x="66751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Asset uptime improvement</a:t>
            </a:r>
            <a:endParaRPr lang="en-US" sz="800" dirty="0"/>
          </a:p>
        </p:txBody>
      </p:sp>
      <p:sp>
        <p:nvSpPr>
          <p:cNvPr id="24" name="Shape 22"/>
          <p:cNvSpPr/>
          <p:nvPr/>
        </p:nvSpPr>
        <p:spPr>
          <a:xfrm>
            <a:off x="5029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5" name="Shape 23"/>
          <p:cNvSpPr/>
          <p:nvPr/>
        </p:nvSpPr>
        <p:spPr>
          <a:xfrm>
            <a:off x="502920" y="2788920"/>
            <a:ext cx="1874520" cy="54864"/>
          </a:xfrm>
          <a:prstGeom prst="rect">
            <a:avLst/>
          </a:prstGeom>
          <a:solidFill>
            <a:srgbClr val="F27A1A"/>
          </a:solidFill>
          <a:ln/>
        </p:spPr>
      </p:sp>
      <p:sp>
        <p:nvSpPr>
          <p:cNvPr id="26" name="Text 24"/>
          <p:cNvSpPr/>
          <p:nvPr/>
        </p:nvSpPr>
        <p:spPr>
          <a:xfrm>
            <a:off x="5029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30%</a:t>
            </a:r>
            <a:endParaRPr lang="en-US" sz="2800" dirty="0"/>
          </a:p>
        </p:txBody>
      </p:sp>
      <p:sp>
        <p:nvSpPr>
          <p:cNvPr id="27" name="Text 25"/>
          <p:cNvSpPr/>
          <p:nvPr/>
        </p:nvSpPr>
        <p:spPr>
          <a:xfrm>
            <a:off x="5029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Throughput</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Increase</a:t>
            </a:r>
            <a:endParaRPr lang="en-US" sz="1000" dirty="0"/>
          </a:p>
        </p:txBody>
      </p:sp>
      <p:sp>
        <p:nvSpPr>
          <p:cNvPr id="28" name="Text 26"/>
          <p:cNvSpPr/>
          <p:nvPr/>
        </p:nvSpPr>
        <p:spPr>
          <a:xfrm>
            <a:off x="5029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Digital twin simulation impact</a:t>
            </a:r>
            <a:endParaRPr lang="en-US" sz="800" dirty="0"/>
          </a:p>
        </p:txBody>
      </p:sp>
      <p:sp>
        <p:nvSpPr>
          <p:cNvPr id="29" name="Shape 27"/>
          <p:cNvSpPr/>
          <p:nvPr/>
        </p:nvSpPr>
        <p:spPr>
          <a:xfrm>
            <a:off x="25603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30" name="Shape 28"/>
          <p:cNvSpPr/>
          <p:nvPr/>
        </p:nvSpPr>
        <p:spPr>
          <a:xfrm>
            <a:off x="2560320" y="2788920"/>
            <a:ext cx="1874520" cy="54864"/>
          </a:xfrm>
          <a:prstGeom prst="rect">
            <a:avLst/>
          </a:prstGeom>
          <a:solidFill>
            <a:srgbClr val="F27A1A"/>
          </a:solidFill>
          <a:ln/>
        </p:spPr>
      </p:sp>
      <p:sp>
        <p:nvSpPr>
          <p:cNvPr id="31" name="Text 29"/>
          <p:cNvSpPr/>
          <p:nvPr/>
        </p:nvSpPr>
        <p:spPr>
          <a:xfrm>
            <a:off x="25603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4mo</a:t>
            </a:r>
            <a:endParaRPr lang="en-US" sz="2800" dirty="0"/>
          </a:p>
        </p:txBody>
      </p:sp>
      <p:sp>
        <p:nvSpPr>
          <p:cNvPr id="32" name="Text 30"/>
          <p:cNvSpPr/>
          <p:nvPr/>
        </p:nvSpPr>
        <p:spPr>
          <a:xfrm>
            <a:off x="25603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Timeline</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Reduction</a:t>
            </a:r>
            <a:endParaRPr lang="en-US" sz="1000" dirty="0"/>
          </a:p>
        </p:txBody>
      </p:sp>
      <p:sp>
        <p:nvSpPr>
          <p:cNvPr id="33" name="Text 31"/>
          <p:cNvSpPr/>
          <p:nvPr/>
        </p:nvSpPr>
        <p:spPr>
          <a:xfrm>
            <a:off x="25603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Faster commissioning cycles</a:t>
            </a:r>
            <a:endParaRPr lang="en-US" sz="800" dirty="0"/>
          </a:p>
        </p:txBody>
      </p:sp>
      <p:sp>
        <p:nvSpPr>
          <p:cNvPr id="34" name="Shape 32"/>
          <p:cNvSpPr/>
          <p:nvPr/>
        </p:nvSpPr>
        <p:spPr>
          <a:xfrm>
            <a:off x="46177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35" name="Shape 33"/>
          <p:cNvSpPr/>
          <p:nvPr/>
        </p:nvSpPr>
        <p:spPr>
          <a:xfrm>
            <a:off x="4617720" y="2788920"/>
            <a:ext cx="1874520" cy="54864"/>
          </a:xfrm>
          <a:prstGeom prst="rect">
            <a:avLst/>
          </a:prstGeom>
          <a:solidFill>
            <a:srgbClr val="F27A1A"/>
          </a:solidFill>
          <a:ln/>
        </p:spPr>
      </p:sp>
      <p:sp>
        <p:nvSpPr>
          <p:cNvPr id="36" name="Text 34"/>
          <p:cNvSpPr/>
          <p:nvPr/>
        </p:nvSpPr>
        <p:spPr>
          <a:xfrm>
            <a:off x="46177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90%</a:t>
            </a:r>
            <a:endParaRPr lang="en-US" sz="2800" dirty="0"/>
          </a:p>
        </p:txBody>
      </p:sp>
      <p:sp>
        <p:nvSpPr>
          <p:cNvPr id="37" name="Text 35"/>
          <p:cNvSpPr/>
          <p:nvPr/>
        </p:nvSpPr>
        <p:spPr>
          <a:xfrm>
            <a:off x="46177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Defect</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Reduction</a:t>
            </a:r>
            <a:endParaRPr lang="en-US" sz="1000" dirty="0"/>
          </a:p>
        </p:txBody>
      </p:sp>
      <p:sp>
        <p:nvSpPr>
          <p:cNvPr id="38" name="Text 36"/>
          <p:cNvSpPr/>
          <p:nvPr/>
        </p:nvSpPr>
        <p:spPr>
          <a:xfrm>
            <a:off x="46177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Computer vision quality control</a:t>
            </a:r>
            <a:endParaRPr lang="en-US" sz="800" dirty="0"/>
          </a:p>
        </p:txBody>
      </p:sp>
      <p:sp>
        <p:nvSpPr>
          <p:cNvPr id="39" name="Shape 37"/>
          <p:cNvSpPr/>
          <p:nvPr/>
        </p:nvSpPr>
        <p:spPr>
          <a:xfrm>
            <a:off x="66751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40" name="Shape 38"/>
          <p:cNvSpPr/>
          <p:nvPr/>
        </p:nvSpPr>
        <p:spPr>
          <a:xfrm>
            <a:off x="6675120" y="2788920"/>
            <a:ext cx="1874520" cy="54864"/>
          </a:xfrm>
          <a:prstGeom prst="rect">
            <a:avLst/>
          </a:prstGeom>
          <a:solidFill>
            <a:srgbClr val="F27A1A"/>
          </a:solidFill>
          <a:ln/>
        </p:spPr>
      </p:sp>
      <p:sp>
        <p:nvSpPr>
          <p:cNvPr id="41" name="Text 39"/>
          <p:cNvSpPr/>
          <p:nvPr/>
        </p:nvSpPr>
        <p:spPr>
          <a:xfrm>
            <a:off x="66751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20-30%</a:t>
            </a:r>
            <a:endParaRPr lang="en-US" sz="2800" dirty="0"/>
          </a:p>
        </p:txBody>
      </p:sp>
      <p:sp>
        <p:nvSpPr>
          <p:cNvPr id="42" name="Text 40"/>
          <p:cNvSpPr/>
          <p:nvPr/>
        </p:nvSpPr>
        <p:spPr>
          <a:xfrm>
            <a:off x="66751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Inventory</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Savings</a:t>
            </a:r>
            <a:endParaRPr lang="en-US" sz="1000" dirty="0"/>
          </a:p>
        </p:txBody>
      </p:sp>
      <p:sp>
        <p:nvSpPr>
          <p:cNvPr id="43" name="Text 41"/>
          <p:cNvSpPr/>
          <p:nvPr/>
        </p:nvSpPr>
        <p:spPr>
          <a:xfrm>
            <a:off x="66751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Supply chain optimization</a:t>
            </a:r>
            <a:endParaRPr lang="en-US" sz="800" dirty="0"/>
          </a:p>
        </p:txBody>
      </p:sp>
      <p:sp>
        <p:nvSpPr>
          <p:cNvPr id="44" name="Shape 42"/>
          <p:cNvSpPr/>
          <p:nvPr/>
        </p:nvSpPr>
        <p:spPr>
          <a:xfrm>
            <a:off x="0" y="4681728"/>
            <a:ext cx="9144000" cy="461772"/>
          </a:xfrm>
          <a:prstGeom prst="rect">
            <a:avLst/>
          </a:prstGeom>
          <a:solidFill>
            <a:srgbClr val="0A1235"/>
          </a:solidFill>
          <a:ln/>
        </p:spPr>
      </p:sp>
      <p:pic>
        <p:nvPicPr>
          <p:cNvPr id="45"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6" name="Text 43"/>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E1C4A"/>
        </a:solidFill>
      </p:bgPr>
    </p:bg>
    <p:spTree>
      <p:nvGrpSpPr>
        <p:cNvPr id="1" name=""/>
        <p:cNvGrpSpPr/>
        <p:nvPr/>
      </p:nvGrpSpPr>
      <p:grpSpPr>
        <a:xfrm>
          <a:off x="0" y="0"/>
          <a:ext cx="0" cy="0"/>
          <a:chOff x="0" y="0"/>
          <a:chExt cx="0" cy="0"/>
        </a:xfrm>
      </p:grpSpPr>
      <p:sp>
        <p:nvSpPr>
          <p:cNvPr id="2" name="Text 0"/>
          <p:cNvSpPr/>
          <p:nvPr/>
        </p:nvSpPr>
        <p:spPr>
          <a:xfrm>
            <a:off x="548640" y="274320"/>
            <a:ext cx="7315200" cy="548640"/>
          </a:xfrm>
          <a:prstGeom prst="rect">
            <a:avLst/>
          </a:prstGeom>
          <a:noFill/>
          <a:ln/>
        </p:spPr>
        <p:txBody>
          <a:bodyPr wrap="square" lIns="0" tIns="0" rIns="0" bIns="0" rtlCol="0" anchor="ctr"/>
          <a:lstStyle/>
          <a:p>
            <a:pPr indent="0" marL="0">
              <a:buNone/>
            </a:pPr>
            <a:r>
              <a:rPr lang="en-US" sz="3000" b="1" dirty="0">
                <a:solidFill>
                  <a:srgbClr val="FFFFFF"/>
                </a:solidFill>
                <a:latin typeface="Arial Black" pitchFamily="34" charset="0"/>
                <a:ea typeface="Arial Black" pitchFamily="34" charset="-122"/>
                <a:cs typeface="Arial Black" pitchFamily="34" charset="-120"/>
              </a:rPr>
              <a:t>Why </a:t>
            </a:r>
            <a:pPr indent="0" marL="0">
              <a:buNone/>
            </a:pPr>
            <a:r>
              <a:rPr lang="en-US" sz="3000" b="1" dirty="0">
                <a:solidFill>
                  <a:srgbClr val="F27A1A"/>
                </a:solidFill>
                <a:latin typeface="Arial Black" pitchFamily="34" charset="0"/>
                <a:ea typeface="Arial Black" pitchFamily="34" charset="-122"/>
                <a:cs typeface="Arial Black" pitchFamily="34" charset="-120"/>
              </a:rPr>
              <a:t>ConnexR?</a:t>
            </a:r>
            <a:endParaRPr lang="en-US" sz="3000" dirty="0"/>
          </a:p>
        </p:txBody>
      </p:sp>
      <p:sp>
        <p:nvSpPr>
          <p:cNvPr id="3" name="Shape 1"/>
          <p:cNvSpPr/>
          <p:nvPr/>
        </p:nvSpPr>
        <p:spPr>
          <a:xfrm>
            <a:off x="548640" y="100584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4" name="Shape 2"/>
          <p:cNvSpPr/>
          <p:nvPr/>
        </p:nvSpPr>
        <p:spPr>
          <a:xfrm>
            <a:off x="548640" y="1005840"/>
            <a:ext cx="54864" cy="1463040"/>
          </a:xfrm>
          <a:prstGeom prst="rect">
            <a:avLst/>
          </a:prstGeom>
          <a:solidFill>
            <a:srgbClr val="F27A1A"/>
          </a:solidFill>
          <a:ln/>
        </p:spPr>
      </p:sp>
      <p:sp>
        <p:nvSpPr>
          <p:cNvPr id="5" name="Shape 3"/>
          <p:cNvSpPr/>
          <p:nvPr/>
        </p:nvSpPr>
        <p:spPr>
          <a:xfrm>
            <a:off x="731520" y="1143000"/>
            <a:ext cx="365760" cy="365760"/>
          </a:xfrm>
          <a:prstGeom prst="ellipse">
            <a:avLst/>
          </a:prstGeom>
          <a:solidFill>
            <a:srgbClr val="F27A1A"/>
          </a:solidFill>
          <a:ln/>
        </p:spPr>
      </p:sp>
      <p:sp>
        <p:nvSpPr>
          <p:cNvPr id="6" name="Text 4"/>
          <p:cNvSpPr/>
          <p:nvPr/>
        </p:nvSpPr>
        <p:spPr>
          <a:xfrm>
            <a:off x="731520" y="114300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01</a:t>
            </a:r>
            <a:endParaRPr lang="en-US" sz="1400" dirty="0"/>
          </a:p>
        </p:txBody>
      </p:sp>
      <p:sp>
        <p:nvSpPr>
          <p:cNvPr id="7" name="Text 5"/>
          <p:cNvSpPr/>
          <p:nvPr/>
        </p:nvSpPr>
        <p:spPr>
          <a:xfrm>
            <a:off x="1234440" y="114300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Manufacturing Domain Expertise</a:t>
            </a:r>
            <a:endParaRPr lang="en-US" sz="1300" dirty="0"/>
          </a:p>
        </p:txBody>
      </p:sp>
      <p:sp>
        <p:nvSpPr>
          <p:cNvPr id="8" name="Text 6"/>
          <p:cNvSpPr/>
          <p:nvPr/>
        </p:nvSpPr>
        <p:spPr>
          <a:xfrm>
            <a:off x="731520" y="160020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Deep experience across discrete and process manufacturing, automotive, aerospace, and industrial equipment. We understand the operational realities of shop-floor environments and production-critical systems.</a:t>
            </a:r>
            <a:endParaRPr lang="en-US" sz="1000" dirty="0"/>
          </a:p>
        </p:txBody>
      </p:sp>
      <p:sp>
        <p:nvSpPr>
          <p:cNvPr id="9" name="Shape 7"/>
          <p:cNvSpPr/>
          <p:nvPr/>
        </p:nvSpPr>
        <p:spPr>
          <a:xfrm>
            <a:off x="4663440" y="100584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0" name="Shape 8"/>
          <p:cNvSpPr/>
          <p:nvPr/>
        </p:nvSpPr>
        <p:spPr>
          <a:xfrm>
            <a:off x="4663440" y="1005840"/>
            <a:ext cx="54864" cy="1463040"/>
          </a:xfrm>
          <a:prstGeom prst="rect">
            <a:avLst/>
          </a:prstGeom>
          <a:solidFill>
            <a:srgbClr val="F27A1A"/>
          </a:solidFill>
          <a:ln/>
        </p:spPr>
      </p:sp>
      <p:sp>
        <p:nvSpPr>
          <p:cNvPr id="11" name="Shape 9"/>
          <p:cNvSpPr/>
          <p:nvPr/>
        </p:nvSpPr>
        <p:spPr>
          <a:xfrm>
            <a:off x="4846320" y="1143000"/>
            <a:ext cx="365760" cy="365760"/>
          </a:xfrm>
          <a:prstGeom prst="ellipse">
            <a:avLst/>
          </a:prstGeom>
          <a:solidFill>
            <a:srgbClr val="F27A1A"/>
          </a:solidFill>
          <a:ln/>
        </p:spPr>
      </p:sp>
      <p:sp>
        <p:nvSpPr>
          <p:cNvPr id="12" name="Text 10"/>
          <p:cNvSpPr/>
          <p:nvPr/>
        </p:nvSpPr>
        <p:spPr>
          <a:xfrm>
            <a:off x="4846320" y="114300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02</a:t>
            </a:r>
            <a:endParaRPr lang="en-US" sz="1400" dirty="0"/>
          </a:p>
        </p:txBody>
      </p:sp>
      <p:sp>
        <p:nvSpPr>
          <p:cNvPr id="13" name="Text 11"/>
          <p:cNvSpPr/>
          <p:nvPr/>
        </p:nvSpPr>
        <p:spPr>
          <a:xfrm>
            <a:off x="5349240" y="114300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Industrial IoT Architecture</a:t>
            </a:r>
            <a:endParaRPr lang="en-US" sz="1300" dirty="0"/>
          </a:p>
        </p:txBody>
      </p:sp>
      <p:sp>
        <p:nvSpPr>
          <p:cNvPr id="14" name="Text 12"/>
          <p:cNvSpPr/>
          <p:nvPr/>
        </p:nvSpPr>
        <p:spPr>
          <a:xfrm>
            <a:off x="4846320" y="160020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Proven delivery of IoT sensor networks, edge computing gateways, and real-time data platforms that connect legacy PLCs and SCADA systems into unified operational intelligence layers.</a:t>
            </a:r>
            <a:endParaRPr lang="en-US" sz="1000" dirty="0"/>
          </a:p>
        </p:txBody>
      </p:sp>
      <p:sp>
        <p:nvSpPr>
          <p:cNvPr id="15" name="Shape 13"/>
          <p:cNvSpPr/>
          <p:nvPr/>
        </p:nvSpPr>
        <p:spPr>
          <a:xfrm>
            <a:off x="548640" y="274320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6" name="Shape 14"/>
          <p:cNvSpPr/>
          <p:nvPr/>
        </p:nvSpPr>
        <p:spPr>
          <a:xfrm>
            <a:off x="548640" y="2743200"/>
            <a:ext cx="54864" cy="1463040"/>
          </a:xfrm>
          <a:prstGeom prst="rect">
            <a:avLst/>
          </a:prstGeom>
          <a:solidFill>
            <a:srgbClr val="F27A1A"/>
          </a:solidFill>
          <a:ln/>
        </p:spPr>
      </p:sp>
      <p:sp>
        <p:nvSpPr>
          <p:cNvPr id="17" name="Shape 15"/>
          <p:cNvSpPr/>
          <p:nvPr/>
        </p:nvSpPr>
        <p:spPr>
          <a:xfrm>
            <a:off x="731520" y="2880360"/>
            <a:ext cx="365760" cy="365760"/>
          </a:xfrm>
          <a:prstGeom prst="ellipse">
            <a:avLst/>
          </a:prstGeom>
          <a:solidFill>
            <a:srgbClr val="F27A1A"/>
          </a:solidFill>
          <a:ln/>
        </p:spPr>
      </p:sp>
      <p:sp>
        <p:nvSpPr>
          <p:cNvPr id="18" name="Text 16"/>
          <p:cNvSpPr/>
          <p:nvPr/>
        </p:nvSpPr>
        <p:spPr>
          <a:xfrm>
            <a:off x="731520" y="288036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03</a:t>
            </a:r>
            <a:endParaRPr lang="en-US" sz="1400" dirty="0"/>
          </a:p>
        </p:txBody>
      </p:sp>
      <p:sp>
        <p:nvSpPr>
          <p:cNvPr id="19" name="Text 17"/>
          <p:cNvSpPr/>
          <p:nvPr/>
        </p:nvSpPr>
        <p:spPr>
          <a:xfrm>
            <a:off x="1234440" y="288036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Simulation &amp; Digital Twin Delivery</a:t>
            </a:r>
            <a:endParaRPr lang="en-US" sz="1300" dirty="0"/>
          </a:p>
        </p:txBody>
      </p:sp>
      <p:sp>
        <p:nvSpPr>
          <p:cNvPr id="20" name="Text 18"/>
          <p:cNvSpPr/>
          <p:nvPr/>
        </p:nvSpPr>
        <p:spPr>
          <a:xfrm>
            <a:off x="731520" y="333756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Building physics-based digital twins for throughput simulation, layout optimization, failure scenario testing, and operator training, all without disrupting live production environments.</a:t>
            </a:r>
            <a:endParaRPr lang="en-US" sz="1000" dirty="0"/>
          </a:p>
        </p:txBody>
      </p:sp>
      <p:sp>
        <p:nvSpPr>
          <p:cNvPr id="21" name="Shape 19"/>
          <p:cNvSpPr/>
          <p:nvPr/>
        </p:nvSpPr>
        <p:spPr>
          <a:xfrm>
            <a:off x="4663440" y="274320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2" name="Shape 20"/>
          <p:cNvSpPr/>
          <p:nvPr/>
        </p:nvSpPr>
        <p:spPr>
          <a:xfrm>
            <a:off x="4663440" y="2743200"/>
            <a:ext cx="54864" cy="1463040"/>
          </a:xfrm>
          <a:prstGeom prst="rect">
            <a:avLst/>
          </a:prstGeom>
          <a:solidFill>
            <a:srgbClr val="F27A1A"/>
          </a:solidFill>
          <a:ln/>
        </p:spPr>
      </p:sp>
      <p:sp>
        <p:nvSpPr>
          <p:cNvPr id="23" name="Shape 21"/>
          <p:cNvSpPr/>
          <p:nvPr/>
        </p:nvSpPr>
        <p:spPr>
          <a:xfrm>
            <a:off x="4846320" y="2880360"/>
            <a:ext cx="365760" cy="365760"/>
          </a:xfrm>
          <a:prstGeom prst="ellipse">
            <a:avLst/>
          </a:prstGeom>
          <a:solidFill>
            <a:srgbClr val="F27A1A"/>
          </a:solidFill>
          <a:ln/>
        </p:spPr>
      </p:sp>
      <p:sp>
        <p:nvSpPr>
          <p:cNvPr id="24" name="Text 22"/>
          <p:cNvSpPr/>
          <p:nvPr/>
        </p:nvSpPr>
        <p:spPr>
          <a:xfrm>
            <a:off x="4846320" y="288036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04</a:t>
            </a:r>
            <a:endParaRPr lang="en-US" sz="1400" dirty="0"/>
          </a:p>
        </p:txBody>
      </p:sp>
      <p:sp>
        <p:nvSpPr>
          <p:cNvPr id="25" name="Text 23"/>
          <p:cNvSpPr/>
          <p:nvPr/>
        </p:nvSpPr>
        <p:spPr>
          <a:xfrm>
            <a:off x="5349240" y="288036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Measurable Production Outcomes</a:t>
            </a:r>
            <a:endParaRPr lang="en-US" sz="1300" dirty="0"/>
          </a:p>
        </p:txBody>
      </p:sp>
      <p:sp>
        <p:nvSpPr>
          <p:cNvPr id="26" name="Text 24"/>
          <p:cNvSpPr/>
          <p:nvPr/>
        </p:nvSpPr>
        <p:spPr>
          <a:xfrm>
            <a:off x="4846320" y="333756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Every engagement targets quantifiable results: reduced downtime, higher throughput, lower defect rates, and optimized maintenance spend across your entire production operation.</a:t>
            </a:r>
            <a:endParaRPr lang="en-US" sz="1000" dirty="0"/>
          </a:p>
        </p:txBody>
      </p:sp>
      <p:sp>
        <p:nvSpPr>
          <p:cNvPr id="27" name="Shape 25"/>
          <p:cNvSpPr/>
          <p:nvPr/>
        </p:nvSpPr>
        <p:spPr>
          <a:xfrm>
            <a:off x="2743200" y="4114800"/>
            <a:ext cx="3657600" cy="411480"/>
          </a:xfrm>
          <a:prstGeom prst="rect">
            <a:avLst/>
          </a:prstGeom>
          <a:solidFill>
            <a:srgbClr val="F27A1A"/>
          </a:solidFill>
          <a:ln/>
        </p:spPr>
      </p:sp>
      <p:sp>
        <p:nvSpPr>
          <p:cNvPr id="28" name="Text 26"/>
          <p:cNvSpPr/>
          <p:nvPr/>
        </p:nvSpPr>
        <p:spPr>
          <a:xfrm>
            <a:off x="2743200" y="4114800"/>
            <a:ext cx="3657600" cy="41148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Let's Build Something Great Together</a:t>
            </a:r>
            <a:endParaRPr lang="en-US" sz="1200" dirty="0"/>
          </a:p>
        </p:txBody>
      </p:sp>
      <p:sp>
        <p:nvSpPr>
          <p:cNvPr id="29" name="Shape 27"/>
          <p:cNvSpPr/>
          <p:nvPr/>
        </p:nvSpPr>
        <p:spPr>
          <a:xfrm>
            <a:off x="0" y="4681728"/>
            <a:ext cx="9144000" cy="461772"/>
          </a:xfrm>
          <a:prstGeom prst="rect">
            <a:avLst/>
          </a:prstGeom>
          <a:solidFill>
            <a:srgbClr val="0A1235"/>
          </a:solidFill>
          <a:ln/>
        </p:spPr>
      </p:sp>
      <p:pic>
        <p:nvPicPr>
          <p:cNvPr id="30"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31" name="Text 28"/>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ConnexR: Hi-Tech Manufacturing Industry 4.0 Smart Factories</dc:title>
  <dc:subject>PptxGenJS Presentation</dc:subject>
  <dc:creator>ConnexR</dc:creator>
  <cp:lastModifiedBy>ConnexR</cp:lastModifiedBy>
  <cp:revision>1</cp:revision>
  <dcterms:created xsi:type="dcterms:W3CDTF">2026-04-01T16:58:11Z</dcterms:created>
  <dcterms:modified xsi:type="dcterms:W3CDTF">2026-04-01T16:58:11Z</dcterms:modified>
</cp:coreProperties>
</file>