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slideLayout" Target="../slideLayouts/slideLayout1.xml"/><Relationship Id="rId3"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image" Target="../media/image-4-1.png"/><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slideLayout" Target="../slideLayouts/slideLayout1.xml"/><Relationship Id="rId3"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slideLayout" Target="../slideLayouts/slideLayout1.xml"/><Relationship Id="rId3"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E1C4A"/>
        </a:solidFill>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122560">
              <a:alpha val="70000"/>
            </a:srgbClr>
          </a:solidFill>
          <a:ln/>
        </p:spPr>
      </p:sp>
      <p:sp>
        <p:nvSpPr>
          <p:cNvPr id="3" name="Shape 1"/>
          <p:cNvSpPr/>
          <p:nvPr/>
        </p:nvSpPr>
        <p:spPr>
          <a:xfrm>
            <a:off x="0" y="4892040"/>
            <a:ext cx="9144000" cy="251460"/>
          </a:xfrm>
          <a:prstGeom prst="rect">
            <a:avLst/>
          </a:prstGeom>
          <a:solidFill>
            <a:srgbClr val="F27A1A"/>
          </a:solidFill>
          <a:ln/>
        </p:spPr>
      </p:sp>
      <p:pic>
        <p:nvPicPr>
          <p:cNvPr id="4" name="Image 0" descr="/sessions/peaceful-jolly-allen/logos/real/ConnexR-logo-white-transparent.png">    </p:cNvPr>
          <p:cNvPicPr>
            <a:picLocks noChangeAspect="1"/>
          </p:cNvPicPr>
          <p:nvPr/>
        </p:nvPicPr>
        <p:blipFill>
          <a:blip r:embed="rId1"/>
          <a:stretch>
            <a:fillRect/>
          </a:stretch>
        </p:blipFill>
        <p:spPr>
          <a:xfrm>
            <a:off x="548640" y="274320"/>
            <a:ext cx="2377440" cy="658368"/>
          </a:xfrm>
          <a:prstGeom prst="rect">
            <a:avLst/>
          </a:prstGeom>
        </p:spPr>
      </p:pic>
      <p:sp>
        <p:nvSpPr>
          <p:cNvPr id="5" name="Text 2"/>
          <p:cNvSpPr/>
          <p:nvPr/>
        </p:nvSpPr>
        <p:spPr>
          <a:xfrm>
            <a:off x="548640" y="1097280"/>
            <a:ext cx="7772400" cy="1645920"/>
          </a:xfrm>
          <a:prstGeom prst="rect">
            <a:avLst/>
          </a:prstGeom>
          <a:noFill/>
          <a:ln/>
        </p:spPr>
        <p:txBody>
          <a:bodyPr wrap="square" lIns="0" tIns="0" rIns="0" bIns="0" rtlCol="0" anchor="ctr"/>
          <a:lstStyle/>
          <a:p>
            <a:pPr indent="0" marL="0">
              <a:lnSpc>
                <a:spcPct val="110000"/>
              </a:lnSpc>
              <a:buNone/>
            </a:pPr>
            <a:r>
              <a:rPr lang="en-US" sz="3600" b="1" dirty="0">
                <a:solidFill>
                  <a:srgbClr val="FFFFFF"/>
                </a:solidFill>
                <a:latin typeface="Arial Black" pitchFamily="34" charset="0"/>
                <a:ea typeface="Arial Black" pitchFamily="34" charset="-122"/>
                <a:cs typeface="Arial Black" pitchFamily="34" charset="-120"/>
              </a:rPr>
              <a:t>Insurance</a:t>
            </a:r>
            <a:endParaRPr lang="en-US" sz="3600" dirty="0"/>
          </a:p>
          <a:p>
            <a:pPr indent="0" marL="0">
              <a:lnSpc>
                <a:spcPct val="110000"/>
              </a:lnSpc>
              <a:buNone/>
            </a:pPr>
            <a:r>
              <a:rPr lang="en-US" sz="3600" b="1" dirty="0">
                <a:solidFill>
                  <a:srgbClr val="F27A1A"/>
                </a:solidFill>
                <a:latin typeface="Arial Black" pitchFamily="34" charset="0"/>
                <a:ea typeface="Arial Black" pitchFamily="34" charset="-122"/>
                <a:cs typeface="Arial Black" pitchFamily="34" charset="-120"/>
              </a:rPr>
              <a:t>Unified Digital Insurance Platform</a:t>
            </a:r>
            <a:endParaRPr lang="en-US" sz="3600" dirty="0"/>
          </a:p>
        </p:txBody>
      </p:sp>
      <p:sp>
        <p:nvSpPr>
          <p:cNvPr id="6" name="Shape 3"/>
          <p:cNvSpPr/>
          <p:nvPr/>
        </p:nvSpPr>
        <p:spPr>
          <a:xfrm>
            <a:off x="548640" y="2926080"/>
            <a:ext cx="4114800" cy="365760"/>
          </a:xfrm>
          <a:prstGeom prst="rect">
            <a:avLst/>
          </a:prstGeom>
          <a:solidFill>
            <a:srgbClr val="122560"/>
          </a:solidFill>
          <a:ln/>
        </p:spPr>
      </p:sp>
      <p:sp>
        <p:nvSpPr>
          <p:cNvPr id="7" name="Text 4"/>
          <p:cNvSpPr/>
          <p:nvPr/>
        </p:nvSpPr>
        <p:spPr>
          <a:xfrm>
            <a:off x="548640" y="2926080"/>
            <a:ext cx="4114800" cy="365760"/>
          </a:xfrm>
          <a:prstGeom prst="rect">
            <a:avLst/>
          </a:prstGeom>
          <a:noFill/>
          <a:ln/>
        </p:spPr>
        <p:txBody>
          <a:bodyPr wrap="square" rtlCol="0" anchor="ctr"/>
          <a:lstStyle/>
          <a:p>
            <a:pPr algn="ctr" indent="0" marL="0">
              <a:buNone/>
            </a:pPr>
            <a:r>
              <a:rPr lang="en-US" sz="1000" b="1" spc="200" kern="0" dirty="0">
                <a:solidFill>
                  <a:srgbClr val="A0B4D4"/>
                </a:solidFill>
                <a:latin typeface="Calibri" pitchFamily="34" charset="0"/>
                <a:ea typeface="Calibri" pitchFamily="34" charset="-122"/>
                <a:cs typeface="Calibri" pitchFamily="34" charset="-120"/>
              </a:rPr>
              <a:t>INSURANCE CAPABILITIES</a:t>
            </a:r>
            <a:endParaRPr lang="en-US" sz="1000" dirty="0"/>
          </a:p>
        </p:txBody>
      </p:sp>
      <p:sp>
        <p:nvSpPr>
          <p:cNvPr id="8" name="Text 5"/>
          <p:cNvSpPr/>
          <p:nvPr/>
        </p:nvSpPr>
        <p:spPr>
          <a:xfrm>
            <a:off x="548640" y="3429000"/>
            <a:ext cx="5029200" cy="365760"/>
          </a:xfrm>
          <a:prstGeom prst="rect">
            <a:avLst/>
          </a:prstGeom>
          <a:noFill/>
          <a:ln/>
        </p:spPr>
        <p:txBody>
          <a:bodyPr wrap="square" lIns="0" tIns="0" rIns="0" bIns="0" rtlCol="0" anchor="ctr"/>
          <a:lstStyle/>
          <a:p>
            <a:pPr indent="0" marL="0">
              <a:buNone/>
            </a:pPr>
            <a:r>
              <a:rPr lang="en-US" sz="1400" i="1" dirty="0">
                <a:solidFill>
                  <a:srgbClr val="C0CBE0"/>
                </a:solidFill>
                <a:latin typeface="Calibri" pitchFamily="34" charset="0"/>
                <a:ea typeface="Calibri" pitchFamily="34" charset="-122"/>
                <a:cs typeface="Calibri" pitchFamily="34" charset="-120"/>
              </a:rPr>
              <a:t>Scalable Platforms for Modern Insurance Operations</a:t>
            </a:r>
            <a:endParaRPr lang="en-US" sz="1400" dirty="0"/>
          </a:p>
        </p:txBody>
      </p:sp>
      <p:sp>
        <p:nvSpPr>
          <p:cNvPr id="9" name="Shape 6"/>
          <p:cNvSpPr/>
          <p:nvPr/>
        </p:nvSpPr>
        <p:spPr>
          <a:xfrm>
            <a:off x="6583680" y="411480"/>
            <a:ext cx="2194560" cy="411480"/>
          </a:xfrm>
          <a:prstGeom prst="rect">
            <a:avLst/>
          </a:prstGeom>
          <a:solidFill>
            <a:srgbClr val="F27A1A"/>
          </a:solidFill>
          <a:ln/>
        </p:spPr>
      </p:sp>
      <p:sp>
        <p:nvSpPr>
          <p:cNvPr id="10" name="Text 7"/>
          <p:cNvSpPr/>
          <p:nvPr/>
        </p:nvSpPr>
        <p:spPr>
          <a:xfrm>
            <a:off x="6583680" y="411480"/>
            <a:ext cx="2194560" cy="411480"/>
          </a:xfrm>
          <a:prstGeom prst="rect">
            <a:avLst/>
          </a:prstGeom>
          <a:noFill/>
          <a:ln/>
        </p:spPr>
        <p:txBody>
          <a:bodyPr wrap="square" rtlCol="0" anchor="ctr"/>
          <a:lstStyle/>
          <a:p>
            <a:pPr algn="ctr" indent="0" marL="0">
              <a:buNone/>
            </a:pPr>
            <a:r>
              <a:rPr lang="en-US" sz="900" b="1" spc="200" kern="0" dirty="0">
                <a:solidFill>
                  <a:srgbClr val="FFFFFF"/>
                </a:solidFill>
                <a:latin typeface="Calibri" pitchFamily="34" charset="0"/>
                <a:ea typeface="Calibri" pitchFamily="34" charset="-122"/>
                <a:cs typeface="Calibri" pitchFamily="34" charset="-120"/>
              </a:rPr>
              <a:t>CASE STUDIES</a:t>
            </a:r>
            <a:endParaRPr lang="en-US" sz="900" dirty="0"/>
          </a:p>
        </p:txBody>
      </p:sp>
      <p:sp>
        <p:nvSpPr>
          <p:cNvPr id="11" name="Text 8"/>
          <p:cNvSpPr/>
          <p:nvPr/>
        </p:nvSpPr>
        <p:spPr>
          <a:xfrm>
            <a:off x="0" y="4892040"/>
            <a:ext cx="9144000" cy="251460"/>
          </a:xfrm>
          <a:prstGeom prst="rect">
            <a:avLst/>
          </a:prstGeom>
          <a:noFill/>
          <a:ln/>
        </p:spPr>
        <p:txBody>
          <a:bodyPr wrap="square" rtlCol="0" anchor="ctr"/>
          <a:lstStyle/>
          <a:p>
            <a:pPr algn="ctr" indent="0" marL="0">
              <a:buNone/>
            </a:pPr>
            <a:r>
              <a:rPr lang="en-US" sz="900" dirty="0">
                <a:solidFill>
                  <a:srgbClr val="FFFFFF"/>
                </a:solidFill>
                <a:latin typeface="Calibri" pitchFamily="34" charset="0"/>
                <a:ea typeface="Calibri" pitchFamily="34" charset="-122"/>
                <a:cs typeface="Calibri" pitchFamily="34" charset="-120"/>
              </a:rPr>
              <a:t>www.connexr.com  |  info@connexr.com  |  469-927-3307</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228600"/>
            <a:ext cx="3657600" cy="274320"/>
          </a:xfrm>
          <a:prstGeom prst="rect">
            <a:avLst/>
          </a:prstGeom>
          <a:noFill/>
          <a:ln/>
        </p:spPr>
        <p:txBody>
          <a:bodyPr wrap="square" lIns="0" tIns="0" rIns="0" bIns="0" rtlCol="0" anchor="ctr"/>
          <a:lstStyle/>
          <a:p>
            <a:pPr indent="0" marL="0">
              <a:buNone/>
            </a:pPr>
            <a:r>
              <a:rPr lang="en-US" sz="1000" b="1" spc="300" kern="0" dirty="0">
                <a:solidFill>
                  <a:srgbClr val="F27A1A"/>
                </a:solidFill>
                <a:latin typeface="Calibri" pitchFamily="34" charset="0"/>
                <a:ea typeface="Calibri" pitchFamily="34" charset="-122"/>
                <a:cs typeface="Calibri" pitchFamily="34" charset="-120"/>
              </a:rPr>
              <a:t>ENGAGEMENT OVERVIEW</a:t>
            </a:r>
            <a:endParaRPr lang="en-US" sz="1000" dirty="0"/>
          </a:p>
        </p:txBody>
      </p:sp>
      <p:sp>
        <p:nvSpPr>
          <p:cNvPr id="4" name="Text 2"/>
          <p:cNvSpPr/>
          <p:nvPr/>
        </p:nvSpPr>
        <p:spPr>
          <a:xfrm>
            <a:off x="548640" y="548640"/>
            <a:ext cx="7772400" cy="457200"/>
          </a:xfrm>
          <a:prstGeom prst="rect">
            <a:avLst/>
          </a:prstGeom>
          <a:noFill/>
          <a:ln/>
        </p:spPr>
        <p:txBody>
          <a:bodyPr wrap="square" lIns="0" tIns="0" rIns="0" bIns="0" rtlCol="0" anchor="ctr"/>
          <a:lstStyle/>
          <a:p>
            <a:pPr indent="0" marL="0">
              <a:buNone/>
            </a:pPr>
            <a:r>
              <a:rPr lang="en-US" sz="2400" b="1" dirty="0">
                <a:solidFill>
                  <a:srgbClr val="122560"/>
                </a:solidFill>
                <a:latin typeface="Arial Black" pitchFamily="34" charset="0"/>
                <a:ea typeface="Arial Black" pitchFamily="34" charset="-122"/>
                <a:cs typeface="Arial Black" pitchFamily="34" charset="-120"/>
              </a:rPr>
              <a:t>Insurance Transformation</a:t>
            </a:r>
            <a:endParaRPr lang="en-US" sz="2400" dirty="0"/>
          </a:p>
        </p:txBody>
      </p:sp>
      <p:sp>
        <p:nvSpPr>
          <p:cNvPr id="5" name="Shape 3"/>
          <p:cNvSpPr/>
          <p:nvPr/>
        </p:nvSpPr>
        <p:spPr>
          <a:xfrm>
            <a:off x="457200" y="1188720"/>
            <a:ext cx="4754880" cy="228600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457200" y="1188720"/>
            <a:ext cx="54864" cy="2286000"/>
          </a:xfrm>
          <a:prstGeom prst="rect">
            <a:avLst/>
          </a:prstGeom>
          <a:solidFill>
            <a:srgbClr val="F27A1A"/>
          </a:solidFill>
          <a:ln/>
        </p:spPr>
      </p:sp>
      <p:sp>
        <p:nvSpPr>
          <p:cNvPr id="7" name="Text 5"/>
          <p:cNvSpPr/>
          <p:nvPr/>
        </p:nvSpPr>
        <p:spPr>
          <a:xfrm>
            <a:off x="731520" y="1280160"/>
            <a:ext cx="41148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THE CHALLENGE</a:t>
            </a:r>
            <a:endParaRPr lang="en-US" sz="1000" dirty="0"/>
          </a:p>
        </p:txBody>
      </p:sp>
      <p:sp>
        <p:nvSpPr>
          <p:cNvPr id="8" name="Text 6"/>
          <p:cNvSpPr/>
          <p:nvPr/>
        </p:nvSpPr>
        <p:spPr>
          <a:xfrm>
            <a:off x="731520" y="1600200"/>
            <a:ext cx="4297680" cy="1737360"/>
          </a:xfrm>
          <a:prstGeom prst="rect">
            <a:avLst/>
          </a:prstGeom>
          <a:noFill/>
          <a:ln/>
        </p:spPr>
        <p:txBody>
          <a:bodyPr wrap="square" lIns="0" tIns="0" rIns="0" bIns="0" rtlCol="0" anchor="ctr"/>
          <a:lstStyle/>
          <a:p>
            <a:pPr indent="0" marL="0">
              <a:lnSpc>
                <a:spcPct val="130000"/>
              </a:lnSpc>
              <a:buNone/>
            </a:pPr>
            <a:r>
              <a:rPr lang="en-US" sz="1050" dirty="0">
                <a:solidFill>
                  <a:srgbClr val="2D3748"/>
                </a:solidFill>
                <a:latin typeface="Calibri" pitchFamily="34" charset="0"/>
                <a:ea typeface="Calibri" pitchFamily="34" charset="-122"/>
                <a:cs typeface="Calibri" pitchFamily="34" charset="-120"/>
              </a:rPr>
              <a:t>Rapid growth through acquisitions left insurance organizations with highly fragmented digital estates. Dozens of agency websites running on disparate platforms created inconsistent user experiences and diluted brand identity. Backend operations remained manual and reactive, with adjusters spending hours gathering data across disconnected systems. Slow settlement times, inconsistent risk assessment, and limited visibility into claims throughput compounded operational inefficiency. Legacy CMS versions remained unpatched, and siloed hosting vendors made it impossible to enforce global security and compliance policies.</a:t>
            </a:r>
            <a:endParaRPr lang="en-US" sz="1050" dirty="0"/>
          </a:p>
        </p:txBody>
      </p:sp>
      <p:sp>
        <p:nvSpPr>
          <p:cNvPr id="9" name="Shape 7"/>
          <p:cNvSpPr/>
          <p:nvPr/>
        </p:nvSpPr>
        <p:spPr>
          <a:xfrm>
            <a:off x="5394960" y="1188720"/>
            <a:ext cx="3383280" cy="228600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0" name="Shape 8"/>
          <p:cNvSpPr/>
          <p:nvPr/>
        </p:nvSpPr>
        <p:spPr>
          <a:xfrm>
            <a:off x="5394960" y="1188720"/>
            <a:ext cx="54864" cy="2286000"/>
          </a:xfrm>
          <a:prstGeom prst="rect">
            <a:avLst/>
          </a:prstGeom>
          <a:solidFill>
            <a:srgbClr val="122560"/>
          </a:solidFill>
          <a:ln/>
        </p:spPr>
      </p:sp>
      <p:sp>
        <p:nvSpPr>
          <p:cNvPr id="11" name="Text 9"/>
          <p:cNvSpPr/>
          <p:nvPr/>
        </p:nvSpPr>
        <p:spPr>
          <a:xfrm>
            <a:off x="5669280" y="1280160"/>
            <a:ext cx="292608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PLATFORM &amp; CAPABILITIES</a:t>
            </a:r>
            <a:endParaRPr lang="en-US" sz="1000" dirty="0"/>
          </a:p>
        </p:txBody>
      </p:sp>
      <p:sp>
        <p:nvSpPr>
          <p:cNvPr id="12" name="Shape 10"/>
          <p:cNvSpPr/>
          <p:nvPr/>
        </p:nvSpPr>
        <p:spPr>
          <a:xfrm>
            <a:off x="5669280" y="1645920"/>
            <a:ext cx="960120" cy="237744"/>
          </a:xfrm>
          <a:prstGeom prst="rect">
            <a:avLst/>
          </a:prstGeom>
          <a:solidFill>
            <a:srgbClr val="122560"/>
          </a:solidFill>
          <a:ln/>
        </p:spPr>
      </p:sp>
      <p:sp>
        <p:nvSpPr>
          <p:cNvPr id="13" name="Text 11"/>
          <p:cNvSpPr/>
          <p:nvPr/>
        </p:nvSpPr>
        <p:spPr>
          <a:xfrm>
            <a:off x="5669280"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Sitecore XM</a:t>
            </a:r>
            <a:endParaRPr lang="en-US" sz="700" dirty="0"/>
          </a:p>
        </p:txBody>
      </p:sp>
      <p:sp>
        <p:nvSpPr>
          <p:cNvPr id="14" name="Shape 12"/>
          <p:cNvSpPr/>
          <p:nvPr/>
        </p:nvSpPr>
        <p:spPr>
          <a:xfrm>
            <a:off x="6702552" y="1645920"/>
            <a:ext cx="960120" cy="237744"/>
          </a:xfrm>
          <a:prstGeom prst="rect">
            <a:avLst/>
          </a:prstGeom>
          <a:solidFill>
            <a:srgbClr val="122560"/>
          </a:solidFill>
          <a:ln/>
        </p:spPr>
      </p:sp>
      <p:sp>
        <p:nvSpPr>
          <p:cNvPr id="15" name="Text 13"/>
          <p:cNvSpPr/>
          <p:nvPr/>
        </p:nvSpPr>
        <p:spPr>
          <a:xfrm>
            <a:off x="6702552"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Azure Cloud</a:t>
            </a:r>
            <a:endParaRPr lang="en-US" sz="700" dirty="0"/>
          </a:p>
        </p:txBody>
      </p:sp>
      <p:sp>
        <p:nvSpPr>
          <p:cNvPr id="16" name="Shape 14"/>
          <p:cNvSpPr/>
          <p:nvPr/>
        </p:nvSpPr>
        <p:spPr>
          <a:xfrm>
            <a:off x="7735824" y="1645920"/>
            <a:ext cx="960120" cy="237744"/>
          </a:xfrm>
          <a:prstGeom prst="rect">
            <a:avLst/>
          </a:prstGeom>
          <a:solidFill>
            <a:srgbClr val="122560"/>
          </a:solidFill>
          <a:ln/>
        </p:spPr>
      </p:sp>
      <p:sp>
        <p:nvSpPr>
          <p:cNvPr id="17" name="Text 15"/>
          <p:cNvSpPr/>
          <p:nvPr/>
        </p:nvSpPr>
        <p:spPr>
          <a:xfrm>
            <a:off x="7735824" y="1645920"/>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Claims Automation</a:t>
            </a:r>
            <a:endParaRPr lang="en-US" sz="700" dirty="0"/>
          </a:p>
        </p:txBody>
      </p:sp>
      <p:sp>
        <p:nvSpPr>
          <p:cNvPr id="18" name="Shape 16"/>
          <p:cNvSpPr/>
          <p:nvPr/>
        </p:nvSpPr>
        <p:spPr>
          <a:xfrm>
            <a:off x="5669280" y="1956816"/>
            <a:ext cx="960120" cy="237744"/>
          </a:xfrm>
          <a:prstGeom prst="rect">
            <a:avLst/>
          </a:prstGeom>
          <a:solidFill>
            <a:srgbClr val="122560"/>
          </a:solidFill>
          <a:ln/>
        </p:spPr>
      </p:sp>
      <p:sp>
        <p:nvSpPr>
          <p:cNvPr id="19" name="Text 17"/>
          <p:cNvSpPr/>
          <p:nvPr/>
        </p:nvSpPr>
        <p:spPr>
          <a:xfrm>
            <a:off x="5669280"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Underwriting</a:t>
            </a:r>
            <a:endParaRPr lang="en-US" sz="700" dirty="0"/>
          </a:p>
        </p:txBody>
      </p:sp>
      <p:sp>
        <p:nvSpPr>
          <p:cNvPr id="20" name="Shape 18"/>
          <p:cNvSpPr/>
          <p:nvPr/>
        </p:nvSpPr>
        <p:spPr>
          <a:xfrm>
            <a:off x="6702552" y="1956816"/>
            <a:ext cx="960120" cy="237744"/>
          </a:xfrm>
          <a:prstGeom prst="rect">
            <a:avLst/>
          </a:prstGeom>
          <a:solidFill>
            <a:srgbClr val="122560"/>
          </a:solidFill>
          <a:ln/>
        </p:spPr>
      </p:sp>
      <p:sp>
        <p:nvSpPr>
          <p:cNvPr id="21" name="Text 19"/>
          <p:cNvSpPr/>
          <p:nvPr/>
        </p:nvSpPr>
        <p:spPr>
          <a:xfrm>
            <a:off x="6702552"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Fraud Detection</a:t>
            </a:r>
            <a:endParaRPr lang="en-US" sz="700" dirty="0"/>
          </a:p>
        </p:txBody>
      </p:sp>
      <p:sp>
        <p:nvSpPr>
          <p:cNvPr id="22" name="Shape 20"/>
          <p:cNvSpPr/>
          <p:nvPr/>
        </p:nvSpPr>
        <p:spPr>
          <a:xfrm>
            <a:off x="7735824" y="1956816"/>
            <a:ext cx="960120" cy="237744"/>
          </a:xfrm>
          <a:prstGeom prst="rect">
            <a:avLst/>
          </a:prstGeom>
          <a:solidFill>
            <a:srgbClr val="122560"/>
          </a:solidFill>
          <a:ln/>
        </p:spPr>
      </p:sp>
      <p:sp>
        <p:nvSpPr>
          <p:cNvPr id="23" name="Text 21"/>
          <p:cNvSpPr/>
          <p:nvPr/>
        </p:nvSpPr>
        <p:spPr>
          <a:xfrm>
            <a:off x="7735824" y="1956816"/>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Policy Mgmt</a:t>
            </a:r>
            <a:endParaRPr lang="en-US" sz="700" dirty="0"/>
          </a:p>
        </p:txBody>
      </p:sp>
      <p:sp>
        <p:nvSpPr>
          <p:cNvPr id="24" name="Shape 22"/>
          <p:cNvSpPr/>
          <p:nvPr/>
        </p:nvSpPr>
        <p:spPr>
          <a:xfrm>
            <a:off x="5669280" y="2267712"/>
            <a:ext cx="960120" cy="237744"/>
          </a:xfrm>
          <a:prstGeom prst="rect">
            <a:avLst/>
          </a:prstGeom>
          <a:solidFill>
            <a:srgbClr val="122560"/>
          </a:solidFill>
          <a:ln/>
        </p:spPr>
      </p:sp>
      <p:sp>
        <p:nvSpPr>
          <p:cNvPr id="25" name="Text 23"/>
          <p:cNvSpPr/>
          <p:nvPr/>
        </p:nvSpPr>
        <p:spPr>
          <a:xfrm>
            <a:off x="5669280"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Telematics</a:t>
            </a:r>
            <a:endParaRPr lang="en-US" sz="700" dirty="0"/>
          </a:p>
        </p:txBody>
      </p:sp>
      <p:sp>
        <p:nvSpPr>
          <p:cNvPr id="26" name="Shape 24"/>
          <p:cNvSpPr/>
          <p:nvPr/>
        </p:nvSpPr>
        <p:spPr>
          <a:xfrm>
            <a:off x="6702552" y="2267712"/>
            <a:ext cx="960120" cy="237744"/>
          </a:xfrm>
          <a:prstGeom prst="rect">
            <a:avLst/>
          </a:prstGeom>
          <a:solidFill>
            <a:srgbClr val="122560"/>
          </a:solidFill>
          <a:ln/>
        </p:spPr>
      </p:sp>
      <p:sp>
        <p:nvSpPr>
          <p:cNvPr id="27" name="Text 25"/>
          <p:cNvSpPr/>
          <p:nvPr/>
        </p:nvSpPr>
        <p:spPr>
          <a:xfrm>
            <a:off x="6702552"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NLP Extraction</a:t>
            </a:r>
            <a:endParaRPr lang="en-US" sz="700" dirty="0"/>
          </a:p>
        </p:txBody>
      </p:sp>
      <p:sp>
        <p:nvSpPr>
          <p:cNvPr id="28" name="Shape 26"/>
          <p:cNvSpPr/>
          <p:nvPr/>
        </p:nvSpPr>
        <p:spPr>
          <a:xfrm>
            <a:off x="7735824" y="2267712"/>
            <a:ext cx="960120" cy="237744"/>
          </a:xfrm>
          <a:prstGeom prst="rect">
            <a:avLst/>
          </a:prstGeom>
          <a:solidFill>
            <a:srgbClr val="122560"/>
          </a:solidFill>
          <a:ln/>
        </p:spPr>
      </p:sp>
      <p:sp>
        <p:nvSpPr>
          <p:cNvPr id="29" name="Text 27"/>
          <p:cNvSpPr/>
          <p:nvPr/>
        </p:nvSpPr>
        <p:spPr>
          <a:xfrm>
            <a:off x="7735824" y="2267712"/>
            <a:ext cx="960120" cy="237744"/>
          </a:xfrm>
          <a:prstGeom prst="rect">
            <a:avLst/>
          </a:prstGeom>
          <a:noFill/>
          <a:ln/>
        </p:spPr>
        <p:txBody>
          <a:bodyPr wrap="square" rtlCol="0" anchor="ctr"/>
          <a:lstStyle/>
          <a:p>
            <a:pPr algn="ctr" indent="0" marL="0">
              <a:buNone/>
            </a:pPr>
            <a:r>
              <a:rPr lang="en-US" sz="700" b="1" dirty="0">
                <a:solidFill>
                  <a:srgbClr val="FFFFFF"/>
                </a:solidFill>
                <a:latin typeface="Calibri" pitchFamily="34" charset="0"/>
                <a:ea typeface="Calibri" pitchFamily="34" charset="-122"/>
                <a:cs typeface="Calibri" pitchFamily="34" charset="-120"/>
              </a:rPr>
              <a:t>Risk Analytics</a:t>
            </a:r>
            <a:endParaRPr lang="en-US" sz="700" dirty="0"/>
          </a:p>
        </p:txBody>
      </p:sp>
      <p:sp>
        <p:nvSpPr>
          <p:cNvPr id="30" name="Shape 28"/>
          <p:cNvSpPr/>
          <p:nvPr/>
        </p:nvSpPr>
        <p:spPr>
          <a:xfrm>
            <a:off x="0" y="3749040"/>
            <a:ext cx="9144000" cy="36576"/>
          </a:xfrm>
          <a:prstGeom prst="rect">
            <a:avLst/>
          </a:prstGeom>
          <a:solidFill>
            <a:srgbClr val="E8EAF0"/>
          </a:solidFill>
          <a:ln/>
        </p:spPr>
      </p:sp>
      <p:sp>
        <p:nvSpPr>
          <p:cNvPr id="31" name="Text 29"/>
          <p:cNvSpPr/>
          <p:nvPr/>
        </p:nvSpPr>
        <p:spPr>
          <a:xfrm>
            <a:off x="4572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40%</a:t>
            </a:r>
            <a:endParaRPr lang="en-US" sz="2600" dirty="0"/>
          </a:p>
        </p:txBody>
      </p:sp>
      <p:sp>
        <p:nvSpPr>
          <p:cNvPr id="32" name="Text 30"/>
          <p:cNvSpPr/>
          <p:nvPr/>
        </p:nvSpPr>
        <p:spPr>
          <a:xfrm>
            <a:off x="4572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OpEx Reduction</a:t>
            </a:r>
            <a:endParaRPr lang="en-US" sz="900" dirty="0"/>
          </a:p>
        </p:txBody>
      </p:sp>
      <p:sp>
        <p:nvSpPr>
          <p:cNvPr id="33" name="Text 31"/>
          <p:cNvSpPr/>
          <p:nvPr/>
        </p:nvSpPr>
        <p:spPr>
          <a:xfrm>
            <a:off x="25146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90%</a:t>
            </a:r>
            <a:endParaRPr lang="en-US" sz="2600" dirty="0"/>
          </a:p>
        </p:txBody>
      </p:sp>
      <p:sp>
        <p:nvSpPr>
          <p:cNvPr id="34" name="Text 32"/>
          <p:cNvSpPr/>
          <p:nvPr/>
        </p:nvSpPr>
        <p:spPr>
          <a:xfrm>
            <a:off x="25146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Data Accuracy</a:t>
            </a:r>
            <a:endParaRPr lang="en-US" sz="900" dirty="0"/>
          </a:p>
        </p:txBody>
      </p:sp>
      <p:sp>
        <p:nvSpPr>
          <p:cNvPr id="35" name="Text 33"/>
          <p:cNvSpPr/>
          <p:nvPr/>
        </p:nvSpPr>
        <p:spPr>
          <a:xfrm>
            <a:off x="45720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50+</a:t>
            </a:r>
            <a:endParaRPr lang="en-US" sz="2600" dirty="0"/>
          </a:p>
        </p:txBody>
      </p:sp>
      <p:sp>
        <p:nvSpPr>
          <p:cNvPr id="36" name="Text 34"/>
          <p:cNvSpPr/>
          <p:nvPr/>
        </p:nvSpPr>
        <p:spPr>
          <a:xfrm>
            <a:off x="45720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Sites Consolidated</a:t>
            </a:r>
            <a:endParaRPr lang="en-US" sz="900" dirty="0"/>
          </a:p>
        </p:txBody>
      </p:sp>
      <p:sp>
        <p:nvSpPr>
          <p:cNvPr id="37" name="Text 35"/>
          <p:cNvSpPr/>
          <p:nvPr/>
        </p:nvSpPr>
        <p:spPr>
          <a:xfrm>
            <a:off x="6629400" y="3931920"/>
            <a:ext cx="2057400" cy="365760"/>
          </a:xfrm>
          <a:prstGeom prst="rect">
            <a:avLst/>
          </a:prstGeom>
          <a:noFill/>
          <a:ln/>
        </p:spPr>
        <p:txBody>
          <a:bodyPr wrap="square" lIns="0" tIns="0" rIns="0" bIns="0" rtlCol="0" anchor="ctr"/>
          <a:lstStyle/>
          <a:p>
            <a:pPr algn="ctr" indent="0" marL="0">
              <a:buNone/>
            </a:pPr>
            <a:r>
              <a:rPr lang="en-US" sz="2600" b="1" dirty="0">
                <a:solidFill>
                  <a:srgbClr val="F27A1A"/>
                </a:solidFill>
                <a:latin typeface="Arial Black" pitchFamily="34" charset="0"/>
                <a:ea typeface="Arial Black" pitchFamily="34" charset="-122"/>
                <a:cs typeface="Arial Black" pitchFamily="34" charset="-120"/>
              </a:rPr>
              <a:t>100%</a:t>
            </a:r>
            <a:endParaRPr lang="en-US" sz="2600" dirty="0"/>
          </a:p>
        </p:txBody>
      </p:sp>
      <p:sp>
        <p:nvSpPr>
          <p:cNvPr id="38" name="Text 36"/>
          <p:cNvSpPr/>
          <p:nvPr/>
        </p:nvSpPr>
        <p:spPr>
          <a:xfrm>
            <a:off x="6629400" y="4297680"/>
            <a:ext cx="2057400" cy="228600"/>
          </a:xfrm>
          <a:prstGeom prst="rect">
            <a:avLst/>
          </a:prstGeom>
          <a:noFill/>
          <a:ln/>
        </p:spPr>
        <p:txBody>
          <a:bodyPr wrap="square" lIns="0" tIns="0" rIns="0" bIns="0" rtlCol="0" anchor="ctr"/>
          <a:lstStyle/>
          <a:p>
            <a:pPr algn="ctr" indent="0" marL="0">
              <a:buNone/>
            </a:pPr>
            <a:r>
              <a:rPr lang="en-US" sz="900" dirty="0">
                <a:solidFill>
                  <a:srgbClr val="4A5568"/>
                </a:solidFill>
                <a:latin typeface="Calibri" pitchFamily="34" charset="0"/>
                <a:ea typeface="Calibri" pitchFamily="34" charset="-122"/>
                <a:cs typeface="Calibri" pitchFamily="34" charset="-120"/>
              </a:rPr>
              <a:t>Brand Control</a:t>
            </a:r>
            <a:endParaRPr lang="en-US" sz="900" dirty="0"/>
          </a:p>
        </p:txBody>
      </p:sp>
      <p:sp>
        <p:nvSpPr>
          <p:cNvPr id="39" name="Shape 37"/>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0"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1" name="Text 38"/>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36576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CASE STUDY 01</a:t>
            </a:r>
            <a:endParaRPr lang="en-US" sz="900" dirty="0"/>
          </a:p>
        </p:txBody>
      </p:sp>
      <p:sp>
        <p:nvSpPr>
          <p:cNvPr id="4" name="Text 2"/>
          <p:cNvSpPr/>
          <p:nvPr/>
        </p:nvSpPr>
        <p:spPr>
          <a:xfrm>
            <a:off x="548640" y="457200"/>
            <a:ext cx="7772400" cy="365760"/>
          </a:xfrm>
          <a:prstGeom prst="rect">
            <a:avLst/>
          </a:prstGeom>
          <a:noFill/>
          <a:ln/>
        </p:spPr>
        <p:txBody>
          <a:bodyPr wrap="square" lIns="0" tIns="0" rIns="0" bIns="0" rtlCol="0" anchor="ctr"/>
          <a:lstStyle/>
          <a:p>
            <a:pPr indent="0" marL="0">
              <a:buNone/>
            </a:pPr>
            <a:r>
              <a:rPr lang="en-US" sz="2000" b="1" dirty="0">
                <a:solidFill>
                  <a:srgbClr val="122560"/>
                </a:solidFill>
                <a:latin typeface="Arial Black" pitchFamily="34" charset="0"/>
                <a:ea typeface="Arial Black" pitchFamily="34" charset="-122"/>
                <a:cs typeface="Arial Black" pitchFamily="34" charset="-120"/>
              </a:rPr>
              <a:t>Unified Digital Insurance Platform</a:t>
            </a:r>
            <a:endParaRPr lang="en-US" sz="2000" dirty="0"/>
          </a:p>
        </p:txBody>
      </p:sp>
      <p:sp>
        <p:nvSpPr>
          <p:cNvPr id="5" name="Text 3"/>
          <p:cNvSpPr/>
          <p:nvPr/>
        </p:nvSpPr>
        <p:spPr>
          <a:xfrm>
            <a:off x="548640" y="841248"/>
            <a:ext cx="7315200" cy="182880"/>
          </a:xfrm>
          <a:prstGeom prst="rect">
            <a:avLst/>
          </a:prstGeom>
          <a:noFill/>
          <a:ln/>
        </p:spPr>
        <p:txBody>
          <a:bodyPr wrap="square" lIns="0" tIns="0" rIns="0" bIns="0" rtlCol="0" anchor="ctr"/>
          <a:lstStyle/>
          <a:p>
            <a:pPr indent="0" marL="0">
              <a:buNone/>
            </a:pPr>
            <a:r>
              <a:rPr lang="en-US" sz="1000" i="1" dirty="0">
                <a:solidFill>
                  <a:srgbClr val="4A5568"/>
                </a:solidFill>
                <a:latin typeface="Calibri" pitchFamily="34" charset="0"/>
                <a:ea typeface="Calibri" pitchFamily="34" charset="-122"/>
                <a:cs typeface="Calibri" pitchFamily="34" charset="-120"/>
              </a:rPr>
              <a:t>Large Insurance Organization / 50+ Acquired Agency Websites</a:t>
            </a:r>
            <a:endParaRPr lang="en-US" sz="1000" dirty="0"/>
          </a:p>
        </p:txBody>
      </p:sp>
      <p:sp>
        <p:nvSpPr>
          <p:cNvPr id="6" name="Shape 4"/>
          <p:cNvSpPr/>
          <p:nvPr/>
        </p:nvSpPr>
        <p:spPr>
          <a:xfrm>
            <a:off x="4572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7" name="Shape 5"/>
          <p:cNvSpPr/>
          <p:nvPr/>
        </p:nvSpPr>
        <p:spPr>
          <a:xfrm>
            <a:off x="457200" y="1143000"/>
            <a:ext cx="2560320" cy="54864"/>
          </a:xfrm>
          <a:prstGeom prst="rect">
            <a:avLst/>
          </a:prstGeom>
          <a:solidFill>
            <a:srgbClr val="F27A1A"/>
          </a:solidFill>
          <a:ln/>
        </p:spPr>
      </p:sp>
      <p:sp>
        <p:nvSpPr>
          <p:cNvPr id="8" name="Text 6"/>
          <p:cNvSpPr/>
          <p:nvPr/>
        </p:nvSpPr>
        <p:spPr>
          <a:xfrm>
            <a:off x="5943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CHALLENGE</a:t>
            </a:r>
            <a:endParaRPr lang="en-US" sz="1000" dirty="0"/>
          </a:p>
        </p:txBody>
      </p:sp>
      <p:sp>
        <p:nvSpPr>
          <p:cNvPr id="9" name="Text 7"/>
          <p:cNvSpPr/>
          <p:nvPr/>
        </p:nvSpPr>
        <p:spPr>
          <a:xfrm>
            <a:off x="5943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Rapid growth through acquisitions left the organization with 50+ agency websites on disparate platforms including WordPress, Drupal, and legacy custom systems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Inconsistent user experience and diluted brand identity across all acquired agency properties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High operational overhead from managing siloed hosting vendors and unpatched legacy CMS versions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Inability to enforce global security and compliance policies across the fragmented digital estate</a:t>
            </a:r>
            <a:endParaRPr lang="en-US" sz="950" dirty="0"/>
          </a:p>
        </p:txBody>
      </p:sp>
      <p:sp>
        <p:nvSpPr>
          <p:cNvPr id="10" name="Shape 8"/>
          <p:cNvSpPr/>
          <p:nvPr/>
        </p:nvSpPr>
        <p:spPr>
          <a:xfrm>
            <a:off x="32004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1" name="Shape 9"/>
          <p:cNvSpPr/>
          <p:nvPr/>
        </p:nvSpPr>
        <p:spPr>
          <a:xfrm>
            <a:off x="3200400" y="1143000"/>
            <a:ext cx="2560320" cy="54864"/>
          </a:xfrm>
          <a:prstGeom prst="rect">
            <a:avLst/>
          </a:prstGeom>
          <a:solidFill>
            <a:srgbClr val="122560"/>
          </a:solidFill>
          <a:ln/>
        </p:spPr>
      </p:sp>
      <p:sp>
        <p:nvSpPr>
          <p:cNvPr id="12" name="Text 10"/>
          <p:cNvSpPr/>
          <p:nvPr/>
        </p:nvSpPr>
        <p:spPr>
          <a:xfrm>
            <a:off x="33375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SOLUTION</a:t>
            </a:r>
            <a:endParaRPr lang="en-US" sz="1000" dirty="0"/>
          </a:p>
        </p:txBody>
      </p:sp>
      <p:sp>
        <p:nvSpPr>
          <p:cNvPr id="13" name="Text 11"/>
          <p:cNvSpPr/>
          <p:nvPr/>
        </p:nvSpPr>
        <p:spPr>
          <a:xfrm>
            <a:off x="33375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Deployed a centralized Sitecore XM 10.2 platform on Azure Managed Cloud as the unified content hub</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Built a Helix-based ASP.NET MVC architecture with Figma design system integration for brand governance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Executed a phased multi-year rollout prioritizing high-traffic agencies for migration first</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Implemented centralized security policies, compliance controls, and monitoring across all properties</a:t>
            </a:r>
            <a:endParaRPr lang="en-US" sz="950" dirty="0"/>
          </a:p>
        </p:txBody>
      </p:sp>
      <p:sp>
        <p:nvSpPr>
          <p:cNvPr id="14" name="Shape 12"/>
          <p:cNvSpPr/>
          <p:nvPr/>
        </p:nvSpPr>
        <p:spPr>
          <a:xfrm>
            <a:off x="59436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5" name="Shape 13"/>
          <p:cNvSpPr/>
          <p:nvPr/>
        </p:nvSpPr>
        <p:spPr>
          <a:xfrm>
            <a:off x="5943600" y="1143000"/>
            <a:ext cx="2560320" cy="54864"/>
          </a:xfrm>
          <a:prstGeom prst="rect">
            <a:avLst/>
          </a:prstGeom>
          <a:solidFill>
            <a:srgbClr val="16A34A"/>
          </a:solidFill>
          <a:ln/>
        </p:spPr>
      </p:sp>
      <p:sp>
        <p:nvSpPr>
          <p:cNvPr id="16" name="Text 14"/>
          <p:cNvSpPr/>
          <p:nvPr/>
        </p:nvSpPr>
        <p:spPr>
          <a:xfrm>
            <a:off x="60807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6A34A"/>
                </a:solidFill>
                <a:latin typeface="Calibri" pitchFamily="34" charset="0"/>
                <a:ea typeface="Calibri" pitchFamily="34" charset="-122"/>
                <a:cs typeface="Calibri" pitchFamily="34" charset="-120"/>
              </a:rPr>
              <a:t>IMPACT</a:t>
            </a:r>
            <a:endParaRPr lang="en-US" sz="1000" dirty="0"/>
          </a:p>
        </p:txBody>
      </p:sp>
      <p:sp>
        <p:nvSpPr>
          <p:cNvPr id="17" name="Text 15"/>
          <p:cNvSpPr/>
          <p:nvPr/>
        </p:nvSpPr>
        <p:spPr>
          <a:xfrm>
            <a:off x="60807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15+ sites live on the unified platform with full migration roadmap in progress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40% reduction in operational expenditure through consolidated hosting and management</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100% brand control achieved via a single, governed design system</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Unified security and compliance posture across all migrated properties</a:t>
            </a:r>
            <a:endParaRPr lang="en-US" sz="950" dirty="0"/>
          </a:p>
        </p:txBody>
      </p:sp>
      <p:sp>
        <p:nvSpPr>
          <p:cNvPr id="18" name="Shape 16"/>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19"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20" name="Text 17"/>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36576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CASE STUDY 02</a:t>
            </a:r>
            <a:endParaRPr lang="en-US" sz="900" dirty="0"/>
          </a:p>
        </p:txBody>
      </p:sp>
      <p:sp>
        <p:nvSpPr>
          <p:cNvPr id="4" name="Text 2"/>
          <p:cNvSpPr/>
          <p:nvPr/>
        </p:nvSpPr>
        <p:spPr>
          <a:xfrm>
            <a:off x="548640" y="457200"/>
            <a:ext cx="7772400" cy="365760"/>
          </a:xfrm>
          <a:prstGeom prst="rect">
            <a:avLst/>
          </a:prstGeom>
          <a:noFill/>
          <a:ln/>
        </p:spPr>
        <p:txBody>
          <a:bodyPr wrap="square" lIns="0" tIns="0" rIns="0" bIns="0" rtlCol="0" anchor="ctr"/>
          <a:lstStyle/>
          <a:p>
            <a:pPr indent="0" marL="0">
              <a:buNone/>
            </a:pPr>
            <a:r>
              <a:rPr lang="en-US" sz="2000" b="1" dirty="0">
                <a:solidFill>
                  <a:srgbClr val="122560"/>
                </a:solidFill>
                <a:latin typeface="Arial Black" pitchFamily="34" charset="0"/>
                <a:ea typeface="Arial Black" pitchFamily="34" charset="-122"/>
                <a:cs typeface="Arial Black" pitchFamily="34" charset="-120"/>
              </a:rPr>
              <a:t>Intelligent Claims &amp; Operational Analytics</a:t>
            </a:r>
            <a:endParaRPr lang="en-US" sz="2000" dirty="0"/>
          </a:p>
        </p:txBody>
      </p:sp>
      <p:sp>
        <p:nvSpPr>
          <p:cNvPr id="5" name="Text 3"/>
          <p:cNvSpPr/>
          <p:nvPr/>
        </p:nvSpPr>
        <p:spPr>
          <a:xfrm>
            <a:off x="548640" y="841248"/>
            <a:ext cx="7315200" cy="182880"/>
          </a:xfrm>
          <a:prstGeom prst="rect">
            <a:avLst/>
          </a:prstGeom>
          <a:noFill/>
          <a:ln/>
        </p:spPr>
        <p:txBody>
          <a:bodyPr wrap="square" lIns="0" tIns="0" rIns="0" bIns="0" rtlCol="0" anchor="ctr"/>
          <a:lstStyle/>
          <a:p>
            <a:pPr indent="0" marL="0">
              <a:buNone/>
            </a:pPr>
            <a:r>
              <a:rPr lang="en-US" sz="1000" i="1" dirty="0">
                <a:solidFill>
                  <a:srgbClr val="4A5568"/>
                </a:solidFill>
                <a:latin typeface="Calibri" pitchFamily="34" charset="0"/>
                <a:ea typeface="Calibri" pitchFamily="34" charset="-122"/>
                <a:cs typeface="Calibri" pitchFamily="34" charset="-120"/>
              </a:rPr>
              <a:t>Insurance Carrier / High-Volume Claims Processing Operations</a:t>
            </a:r>
            <a:endParaRPr lang="en-US" sz="1000" dirty="0"/>
          </a:p>
        </p:txBody>
      </p:sp>
      <p:sp>
        <p:nvSpPr>
          <p:cNvPr id="6" name="Shape 4"/>
          <p:cNvSpPr/>
          <p:nvPr/>
        </p:nvSpPr>
        <p:spPr>
          <a:xfrm>
            <a:off x="4572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7" name="Shape 5"/>
          <p:cNvSpPr/>
          <p:nvPr/>
        </p:nvSpPr>
        <p:spPr>
          <a:xfrm>
            <a:off x="457200" y="1143000"/>
            <a:ext cx="2560320" cy="54864"/>
          </a:xfrm>
          <a:prstGeom prst="rect">
            <a:avLst/>
          </a:prstGeom>
          <a:solidFill>
            <a:srgbClr val="F27A1A"/>
          </a:solidFill>
          <a:ln/>
        </p:spPr>
      </p:sp>
      <p:sp>
        <p:nvSpPr>
          <p:cNvPr id="8" name="Text 6"/>
          <p:cNvSpPr/>
          <p:nvPr/>
        </p:nvSpPr>
        <p:spPr>
          <a:xfrm>
            <a:off x="5943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F27A1A"/>
                </a:solidFill>
                <a:latin typeface="Calibri" pitchFamily="34" charset="0"/>
                <a:ea typeface="Calibri" pitchFamily="34" charset="-122"/>
                <a:cs typeface="Calibri" pitchFamily="34" charset="-120"/>
              </a:rPr>
              <a:t>CHALLENGE</a:t>
            </a:r>
            <a:endParaRPr lang="en-US" sz="1000" dirty="0"/>
          </a:p>
        </p:txBody>
      </p:sp>
      <p:sp>
        <p:nvSpPr>
          <p:cNvPr id="9" name="Text 7"/>
          <p:cNvSpPr/>
          <p:nvPr/>
        </p:nvSpPr>
        <p:spPr>
          <a:xfrm>
            <a:off x="5943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Adjusters spending hours gathering data across disconnected legacy systems for each claim</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Slow settlement times and inconsistent risk assessment due to manual processing workflows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High dependency on manual document validation creating bottlenecks in claims throughput</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Limited visibility into claims pipeline performance with no real-time operational dashboards</a:t>
            </a:r>
            <a:endParaRPr lang="en-US" sz="950" dirty="0"/>
          </a:p>
        </p:txBody>
      </p:sp>
      <p:sp>
        <p:nvSpPr>
          <p:cNvPr id="10" name="Shape 8"/>
          <p:cNvSpPr/>
          <p:nvPr/>
        </p:nvSpPr>
        <p:spPr>
          <a:xfrm>
            <a:off x="32004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1" name="Shape 9"/>
          <p:cNvSpPr/>
          <p:nvPr/>
        </p:nvSpPr>
        <p:spPr>
          <a:xfrm>
            <a:off x="3200400" y="1143000"/>
            <a:ext cx="2560320" cy="54864"/>
          </a:xfrm>
          <a:prstGeom prst="rect">
            <a:avLst/>
          </a:prstGeom>
          <a:solidFill>
            <a:srgbClr val="122560"/>
          </a:solidFill>
          <a:ln/>
        </p:spPr>
      </p:sp>
      <p:sp>
        <p:nvSpPr>
          <p:cNvPr id="12" name="Text 10"/>
          <p:cNvSpPr/>
          <p:nvPr/>
        </p:nvSpPr>
        <p:spPr>
          <a:xfrm>
            <a:off x="33375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22560"/>
                </a:solidFill>
                <a:latin typeface="Calibri" pitchFamily="34" charset="0"/>
                <a:ea typeface="Calibri" pitchFamily="34" charset="-122"/>
                <a:cs typeface="Calibri" pitchFamily="34" charset="-120"/>
              </a:rPr>
              <a:t>SOLUTION</a:t>
            </a:r>
            <a:endParaRPr lang="en-US" sz="1000" dirty="0"/>
          </a:p>
        </p:txBody>
      </p:sp>
      <p:sp>
        <p:nvSpPr>
          <p:cNvPr id="13" name="Text 11"/>
          <p:cNvSpPr/>
          <p:nvPr/>
        </p:nvSpPr>
        <p:spPr>
          <a:xfrm>
            <a:off x="33375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Built automated triage workflows using business rules and machine learning models for claims routing</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Deployed real-time predictive risk scoring to flag anomalies and prioritize high-risk claims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Implemented intelligent document ingestion with NLP-based extraction and automated validation</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Created operational analytics dashboards providing real-time visibility into claims throughput and performance</a:t>
            </a:r>
            <a:endParaRPr lang="en-US" sz="950" dirty="0"/>
          </a:p>
        </p:txBody>
      </p:sp>
      <p:sp>
        <p:nvSpPr>
          <p:cNvPr id="14" name="Shape 12"/>
          <p:cNvSpPr/>
          <p:nvPr/>
        </p:nvSpPr>
        <p:spPr>
          <a:xfrm>
            <a:off x="5943600" y="1143000"/>
            <a:ext cx="2560320" cy="30175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5" name="Shape 13"/>
          <p:cNvSpPr/>
          <p:nvPr/>
        </p:nvSpPr>
        <p:spPr>
          <a:xfrm>
            <a:off x="5943600" y="1143000"/>
            <a:ext cx="2560320" cy="54864"/>
          </a:xfrm>
          <a:prstGeom prst="rect">
            <a:avLst/>
          </a:prstGeom>
          <a:solidFill>
            <a:srgbClr val="16A34A"/>
          </a:solidFill>
          <a:ln/>
        </p:spPr>
      </p:sp>
      <p:sp>
        <p:nvSpPr>
          <p:cNvPr id="16" name="Text 14"/>
          <p:cNvSpPr/>
          <p:nvPr/>
        </p:nvSpPr>
        <p:spPr>
          <a:xfrm>
            <a:off x="6080760" y="1280160"/>
            <a:ext cx="2286000" cy="274320"/>
          </a:xfrm>
          <a:prstGeom prst="rect">
            <a:avLst/>
          </a:prstGeom>
          <a:noFill/>
          <a:ln/>
        </p:spPr>
        <p:txBody>
          <a:bodyPr wrap="square" lIns="0" tIns="0" rIns="0" bIns="0" rtlCol="0" anchor="ctr"/>
          <a:lstStyle/>
          <a:p>
            <a:pPr indent="0" marL="0">
              <a:buNone/>
            </a:pPr>
            <a:r>
              <a:rPr lang="en-US" sz="1000" b="1" spc="200" kern="0" dirty="0">
                <a:solidFill>
                  <a:srgbClr val="16A34A"/>
                </a:solidFill>
                <a:latin typeface="Calibri" pitchFamily="34" charset="0"/>
                <a:ea typeface="Calibri" pitchFamily="34" charset="-122"/>
                <a:cs typeface="Calibri" pitchFamily="34" charset="-120"/>
              </a:rPr>
              <a:t>IMPACT</a:t>
            </a:r>
            <a:endParaRPr lang="en-US" sz="1000" dirty="0"/>
          </a:p>
        </p:txBody>
      </p:sp>
      <p:sp>
        <p:nvSpPr>
          <p:cNvPr id="17" name="Text 15"/>
          <p:cNvSpPr/>
          <p:nvPr/>
        </p:nvSpPr>
        <p:spPr>
          <a:xfrm>
            <a:off x="6080760" y="1600200"/>
            <a:ext cx="2286000" cy="2423160"/>
          </a:xfrm>
          <a:prstGeom prst="rect">
            <a:avLst/>
          </a:prstGeom>
          <a:noFill/>
          <a:ln/>
        </p:spPr>
        <p:txBody>
          <a:bodyPr wrap="square" lIns="0" tIns="0" rIns="0" bIns="0" rtlCol="0" anchor="t"/>
          <a:lstStyle/>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Significant increase in claims throughput velocity with minimized settlement time</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90% data accuracy achieved across automated document processing workflows</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Reduced adjuster workload through automated triage and intelligent document handling</a:t>
            </a:r>
            <a:endParaRPr lang="en-US" sz="950" dirty="0"/>
          </a:p>
          <a:p>
            <a:pPr marL="342900" indent="-342900">
              <a:spcAft>
                <a:spcPts val="600"/>
              </a:spcAft>
              <a:buSzPct val="100000"/>
              <a:buChar char="•"/>
            </a:pPr>
            <a:r>
              <a:rPr lang="en-US" sz="950" dirty="0">
                <a:solidFill>
                  <a:srgbClr val="2D3748"/>
                </a:solidFill>
                <a:latin typeface="Calibri" pitchFamily="34" charset="0"/>
                <a:ea typeface="Calibri" pitchFamily="34" charset="-122"/>
                <a:cs typeface="Calibri" pitchFamily="34" charset="-120"/>
              </a:rPr>
              <a:t>Real-time operational visibility enabling proactive management of the claims pipeline</a:t>
            </a:r>
            <a:endParaRPr lang="en-US" sz="950" dirty="0"/>
          </a:p>
        </p:txBody>
      </p:sp>
      <p:sp>
        <p:nvSpPr>
          <p:cNvPr id="18" name="Shape 16"/>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19"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20" name="Text 17"/>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45720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INSURANCE CAPABILITIES</a:t>
            </a:r>
            <a:endParaRPr lang="en-US" sz="900" dirty="0"/>
          </a:p>
        </p:txBody>
      </p:sp>
      <p:sp>
        <p:nvSpPr>
          <p:cNvPr id="4" name="Text 2"/>
          <p:cNvSpPr/>
          <p:nvPr/>
        </p:nvSpPr>
        <p:spPr>
          <a:xfrm>
            <a:off x="548640" y="457200"/>
            <a:ext cx="7315200" cy="411480"/>
          </a:xfrm>
          <a:prstGeom prst="rect">
            <a:avLst/>
          </a:prstGeom>
          <a:noFill/>
          <a:ln/>
        </p:spPr>
        <p:txBody>
          <a:bodyPr wrap="square" lIns="0" tIns="0" rIns="0" bIns="0" rtlCol="0" anchor="ctr"/>
          <a:lstStyle/>
          <a:p>
            <a:pPr indent="0" marL="0">
              <a:buNone/>
            </a:pPr>
            <a:r>
              <a:rPr lang="en-US" sz="2200" b="1" dirty="0">
                <a:solidFill>
                  <a:srgbClr val="122560"/>
                </a:solidFill>
                <a:latin typeface="Arial Black" pitchFamily="34" charset="0"/>
                <a:ea typeface="Arial Black" pitchFamily="34" charset="-122"/>
                <a:cs typeface="Arial Black" pitchFamily="34" charset="-120"/>
              </a:rPr>
              <a:t>Our </a:t>
            </a:r>
            <a:pPr indent="0" marL="0">
              <a:buNone/>
            </a:pPr>
            <a:r>
              <a:rPr lang="en-US" sz="2200" b="1" dirty="0">
                <a:solidFill>
                  <a:srgbClr val="F27A1A"/>
                </a:solidFill>
                <a:latin typeface="Arial Black" pitchFamily="34" charset="0"/>
                <a:ea typeface="Arial Black" pitchFamily="34" charset="-122"/>
                <a:cs typeface="Arial Black" pitchFamily="34" charset="-120"/>
              </a:rPr>
              <a:t>Capabilities</a:t>
            </a:r>
            <a:endParaRPr lang="en-US" sz="2200" dirty="0"/>
          </a:p>
        </p:txBody>
      </p:sp>
      <p:sp>
        <p:nvSpPr>
          <p:cNvPr id="5" name="Shape 3"/>
          <p:cNvSpPr/>
          <p:nvPr/>
        </p:nvSpPr>
        <p:spPr>
          <a:xfrm>
            <a:off x="5029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502920" y="1005840"/>
            <a:ext cx="45720" cy="1645920"/>
          </a:xfrm>
          <a:prstGeom prst="rect">
            <a:avLst/>
          </a:prstGeom>
          <a:solidFill>
            <a:srgbClr val="F27A1A"/>
          </a:solidFill>
          <a:ln/>
        </p:spPr>
      </p:sp>
      <p:sp>
        <p:nvSpPr>
          <p:cNvPr id="7" name="Shape 5"/>
          <p:cNvSpPr/>
          <p:nvPr/>
        </p:nvSpPr>
        <p:spPr>
          <a:xfrm>
            <a:off x="640080" y="1115568"/>
            <a:ext cx="292608" cy="292608"/>
          </a:xfrm>
          <a:prstGeom prst="ellipse">
            <a:avLst/>
          </a:prstGeom>
          <a:solidFill>
            <a:srgbClr val="122560"/>
          </a:solidFill>
          <a:ln/>
        </p:spPr>
      </p:sp>
      <p:sp>
        <p:nvSpPr>
          <p:cNvPr id="8" name="Text 6"/>
          <p:cNvSpPr/>
          <p:nvPr/>
        </p:nvSpPr>
        <p:spPr>
          <a:xfrm>
            <a:off x="6400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01</a:t>
            </a:r>
            <a:endParaRPr lang="en-US" sz="1000" dirty="0"/>
          </a:p>
        </p:txBody>
      </p:sp>
      <p:sp>
        <p:nvSpPr>
          <p:cNvPr id="9" name="Text 7"/>
          <p:cNvSpPr/>
          <p:nvPr/>
        </p:nvSpPr>
        <p:spPr>
          <a:xfrm>
            <a:off x="10058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Sitecore Platform</a:t>
            </a:r>
            <a:endParaRPr lang="en-US" sz="1100" dirty="0"/>
          </a:p>
        </p:txBody>
      </p:sp>
      <p:sp>
        <p:nvSpPr>
          <p:cNvPr id="10" name="Text 8"/>
          <p:cNvSpPr/>
          <p:nvPr/>
        </p:nvSpPr>
        <p:spPr>
          <a:xfrm>
            <a:off x="6400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Unified CMS consolidation and brand governance for multi-agency digital estates, bringing acquired properties under a single, scalable Sitecore ecosystem on Azure Cloud.</a:t>
            </a:r>
            <a:endParaRPr lang="en-US" sz="900" dirty="0"/>
          </a:p>
        </p:txBody>
      </p:sp>
      <p:sp>
        <p:nvSpPr>
          <p:cNvPr id="11" name="Shape 9"/>
          <p:cNvSpPr/>
          <p:nvPr/>
        </p:nvSpPr>
        <p:spPr>
          <a:xfrm>
            <a:off x="32461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2" name="Shape 10"/>
          <p:cNvSpPr/>
          <p:nvPr/>
        </p:nvSpPr>
        <p:spPr>
          <a:xfrm>
            <a:off x="3246120" y="1005840"/>
            <a:ext cx="45720" cy="1645920"/>
          </a:xfrm>
          <a:prstGeom prst="rect">
            <a:avLst/>
          </a:prstGeom>
          <a:solidFill>
            <a:srgbClr val="F27A1A"/>
          </a:solidFill>
          <a:ln/>
        </p:spPr>
      </p:sp>
      <p:sp>
        <p:nvSpPr>
          <p:cNvPr id="13" name="Shape 11"/>
          <p:cNvSpPr/>
          <p:nvPr/>
        </p:nvSpPr>
        <p:spPr>
          <a:xfrm>
            <a:off x="3383280" y="1115568"/>
            <a:ext cx="292608" cy="292608"/>
          </a:xfrm>
          <a:prstGeom prst="ellipse">
            <a:avLst/>
          </a:prstGeom>
          <a:solidFill>
            <a:srgbClr val="122560"/>
          </a:solidFill>
          <a:ln/>
        </p:spPr>
      </p:sp>
      <p:sp>
        <p:nvSpPr>
          <p:cNvPr id="14" name="Text 12"/>
          <p:cNvSpPr/>
          <p:nvPr/>
        </p:nvSpPr>
        <p:spPr>
          <a:xfrm>
            <a:off x="33832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02</a:t>
            </a:r>
            <a:endParaRPr lang="en-US" sz="1000" dirty="0"/>
          </a:p>
        </p:txBody>
      </p:sp>
      <p:sp>
        <p:nvSpPr>
          <p:cNvPr id="15" name="Text 13"/>
          <p:cNvSpPr/>
          <p:nvPr/>
        </p:nvSpPr>
        <p:spPr>
          <a:xfrm>
            <a:off x="37490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Claims Automation</a:t>
            </a:r>
            <a:endParaRPr lang="en-US" sz="1100" dirty="0"/>
          </a:p>
        </p:txBody>
      </p:sp>
      <p:sp>
        <p:nvSpPr>
          <p:cNvPr id="16" name="Text 14"/>
          <p:cNvSpPr/>
          <p:nvPr/>
        </p:nvSpPr>
        <p:spPr>
          <a:xfrm>
            <a:off x="33832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Workflow orchestration and straight-through processing for claims operations, combining automated triage, intelligent routing, and real-time status tracking.</a:t>
            </a:r>
            <a:endParaRPr lang="en-US" sz="900" dirty="0"/>
          </a:p>
        </p:txBody>
      </p:sp>
      <p:sp>
        <p:nvSpPr>
          <p:cNvPr id="17" name="Shape 15"/>
          <p:cNvSpPr/>
          <p:nvPr/>
        </p:nvSpPr>
        <p:spPr>
          <a:xfrm>
            <a:off x="59893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8" name="Shape 16"/>
          <p:cNvSpPr/>
          <p:nvPr/>
        </p:nvSpPr>
        <p:spPr>
          <a:xfrm>
            <a:off x="5989320" y="1005840"/>
            <a:ext cx="45720" cy="1645920"/>
          </a:xfrm>
          <a:prstGeom prst="rect">
            <a:avLst/>
          </a:prstGeom>
          <a:solidFill>
            <a:srgbClr val="F27A1A"/>
          </a:solidFill>
          <a:ln/>
        </p:spPr>
      </p:sp>
      <p:sp>
        <p:nvSpPr>
          <p:cNvPr id="19" name="Shape 17"/>
          <p:cNvSpPr/>
          <p:nvPr/>
        </p:nvSpPr>
        <p:spPr>
          <a:xfrm>
            <a:off x="6126480" y="1115568"/>
            <a:ext cx="292608" cy="292608"/>
          </a:xfrm>
          <a:prstGeom prst="ellipse">
            <a:avLst/>
          </a:prstGeom>
          <a:solidFill>
            <a:srgbClr val="122560"/>
          </a:solidFill>
          <a:ln/>
        </p:spPr>
      </p:sp>
      <p:sp>
        <p:nvSpPr>
          <p:cNvPr id="20" name="Text 18"/>
          <p:cNvSpPr/>
          <p:nvPr/>
        </p:nvSpPr>
        <p:spPr>
          <a:xfrm>
            <a:off x="61264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03</a:t>
            </a:r>
            <a:endParaRPr lang="en-US" sz="1000" dirty="0"/>
          </a:p>
        </p:txBody>
      </p:sp>
      <p:sp>
        <p:nvSpPr>
          <p:cNvPr id="21" name="Text 19"/>
          <p:cNvSpPr/>
          <p:nvPr/>
        </p:nvSpPr>
        <p:spPr>
          <a:xfrm>
            <a:off x="64922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Underwriting Intelligence</a:t>
            </a:r>
            <a:endParaRPr lang="en-US" sz="1100" dirty="0"/>
          </a:p>
        </p:txBody>
      </p:sp>
      <p:sp>
        <p:nvSpPr>
          <p:cNvPr id="22" name="Text 20"/>
          <p:cNvSpPr/>
          <p:nvPr/>
        </p:nvSpPr>
        <p:spPr>
          <a:xfrm>
            <a:off x="61264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Risk modeling and dynamic pricing systems that accelerate underwriting decisions with predictive analytics, reducing manual review cycles by up to 60%.</a:t>
            </a:r>
            <a:endParaRPr lang="en-US" sz="900" dirty="0"/>
          </a:p>
        </p:txBody>
      </p:sp>
      <p:sp>
        <p:nvSpPr>
          <p:cNvPr id="23" name="Shape 21"/>
          <p:cNvSpPr/>
          <p:nvPr/>
        </p:nvSpPr>
        <p:spPr>
          <a:xfrm>
            <a:off x="5029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24" name="Shape 22"/>
          <p:cNvSpPr/>
          <p:nvPr/>
        </p:nvSpPr>
        <p:spPr>
          <a:xfrm>
            <a:off x="502920" y="2880360"/>
            <a:ext cx="45720" cy="1645920"/>
          </a:xfrm>
          <a:prstGeom prst="rect">
            <a:avLst/>
          </a:prstGeom>
          <a:solidFill>
            <a:srgbClr val="F27A1A"/>
          </a:solidFill>
          <a:ln/>
        </p:spPr>
      </p:sp>
      <p:sp>
        <p:nvSpPr>
          <p:cNvPr id="25" name="Shape 23"/>
          <p:cNvSpPr/>
          <p:nvPr/>
        </p:nvSpPr>
        <p:spPr>
          <a:xfrm>
            <a:off x="640080" y="2990088"/>
            <a:ext cx="292608" cy="292608"/>
          </a:xfrm>
          <a:prstGeom prst="ellipse">
            <a:avLst/>
          </a:prstGeom>
          <a:solidFill>
            <a:srgbClr val="122560"/>
          </a:solidFill>
          <a:ln/>
        </p:spPr>
      </p:sp>
      <p:sp>
        <p:nvSpPr>
          <p:cNvPr id="26" name="Text 24"/>
          <p:cNvSpPr/>
          <p:nvPr/>
        </p:nvSpPr>
        <p:spPr>
          <a:xfrm>
            <a:off x="6400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04</a:t>
            </a:r>
            <a:endParaRPr lang="en-US" sz="1000" dirty="0"/>
          </a:p>
        </p:txBody>
      </p:sp>
      <p:sp>
        <p:nvSpPr>
          <p:cNvPr id="27" name="Text 25"/>
          <p:cNvSpPr/>
          <p:nvPr/>
        </p:nvSpPr>
        <p:spPr>
          <a:xfrm>
            <a:off x="10058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Fraud Detection</a:t>
            </a:r>
            <a:endParaRPr lang="en-US" sz="1100" dirty="0"/>
          </a:p>
        </p:txBody>
      </p:sp>
      <p:sp>
        <p:nvSpPr>
          <p:cNvPr id="28" name="Text 26"/>
          <p:cNvSpPr/>
          <p:nvPr/>
        </p:nvSpPr>
        <p:spPr>
          <a:xfrm>
            <a:off x="6400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Behavioral analysis and anomaly flagging using graph-based detection systems that reduce fraud losses by 30% while cutting false positives by 50%.</a:t>
            </a:r>
            <a:endParaRPr lang="en-US" sz="900" dirty="0"/>
          </a:p>
        </p:txBody>
      </p:sp>
      <p:sp>
        <p:nvSpPr>
          <p:cNvPr id="29" name="Shape 27"/>
          <p:cNvSpPr/>
          <p:nvPr/>
        </p:nvSpPr>
        <p:spPr>
          <a:xfrm>
            <a:off x="32461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0" name="Shape 28"/>
          <p:cNvSpPr/>
          <p:nvPr/>
        </p:nvSpPr>
        <p:spPr>
          <a:xfrm>
            <a:off x="3246120" y="2880360"/>
            <a:ext cx="45720" cy="1645920"/>
          </a:xfrm>
          <a:prstGeom prst="rect">
            <a:avLst/>
          </a:prstGeom>
          <a:solidFill>
            <a:srgbClr val="F27A1A"/>
          </a:solidFill>
          <a:ln/>
        </p:spPr>
      </p:sp>
      <p:sp>
        <p:nvSpPr>
          <p:cNvPr id="31" name="Shape 29"/>
          <p:cNvSpPr/>
          <p:nvPr/>
        </p:nvSpPr>
        <p:spPr>
          <a:xfrm>
            <a:off x="3383280" y="2990088"/>
            <a:ext cx="292608" cy="292608"/>
          </a:xfrm>
          <a:prstGeom prst="ellipse">
            <a:avLst/>
          </a:prstGeom>
          <a:solidFill>
            <a:srgbClr val="122560"/>
          </a:solidFill>
          <a:ln/>
        </p:spPr>
      </p:sp>
      <p:sp>
        <p:nvSpPr>
          <p:cNvPr id="32" name="Text 30"/>
          <p:cNvSpPr/>
          <p:nvPr/>
        </p:nvSpPr>
        <p:spPr>
          <a:xfrm>
            <a:off x="33832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05</a:t>
            </a:r>
            <a:endParaRPr lang="en-US" sz="1000" dirty="0"/>
          </a:p>
        </p:txBody>
      </p:sp>
      <p:sp>
        <p:nvSpPr>
          <p:cNvPr id="33" name="Text 31"/>
          <p:cNvSpPr/>
          <p:nvPr/>
        </p:nvSpPr>
        <p:spPr>
          <a:xfrm>
            <a:off x="37490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Policy Management</a:t>
            </a:r>
            <a:endParaRPr lang="en-US" sz="1100" dirty="0"/>
          </a:p>
        </p:txBody>
      </p:sp>
      <p:sp>
        <p:nvSpPr>
          <p:cNvPr id="34" name="Text 32"/>
          <p:cNvSpPr/>
          <p:nvPr/>
        </p:nvSpPr>
        <p:spPr>
          <a:xfrm>
            <a:off x="33832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Unified policy administration and lifecycle management covering issuance, endorsements, renewals, and cancellations across all lines of business.</a:t>
            </a:r>
            <a:endParaRPr lang="en-US" sz="900" dirty="0"/>
          </a:p>
        </p:txBody>
      </p:sp>
      <p:sp>
        <p:nvSpPr>
          <p:cNvPr id="35" name="Shape 33"/>
          <p:cNvSpPr/>
          <p:nvPr/>
        </p:nvSpPr>
        <p:spPr>
          <a:xfrm>
            <a:off x="59893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6" name="Shape 34"/>
          <p:cNvSpPr/>
          <p:nvPr/>
        </p:nvSpPr>
        <p:spPr>
          <a:xfrm>
            <a:off x="5989320" y="2880360"/>
            <a:ext cx="45720" cy="1645920"/>
          </a:xfrm>
          <a:prstGeom prst="rect">
            <a:avLst/>
          </a:prstGeom>
          <a:solidFill>
            <a:srgbClr val="F27A1A"/>
          </a:solidFill>
          <a:ln/>
        </p:spPr>
      </p:sp>
      <p:sp>
        <p:nvSpPr>
          <p:cNvPr id="37" name="Shape 35"/>
          <p:cNvSpPr/>
          <p:nvPr/>
        </p:nvSpPr>
        <p:spPr>
          <a:xfrm>
            <a:off x="6126480" y="2990088"/>
            <a:ext cx="292608" cy="292608"/>
          </a:xfrm>
          <a:prstGeom prst="ellipse">
            <a:avLst/>
          </a:prstGeom>
          <a:solidFill>
            <a:srgbClr val="122560"/>
          </a:solidFill>
          <a:ln/>
        </p:spPr>
      </p:sp>
      <p:sp>
        <p:nvSpPr>
          <p:cNvPr id="38" name="Text 36"/>
          <p:cNvSpPr/>
          <p:nvPr/>
        </p:nvSpPr>
        <p:spPr>
          <a:xfrm>
            <a:off x="61264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06</a:t>
            </a:r>
            <a:endParaRPr lang="en-US" sz="1000" dirty="0"/>
          </a:p>
        </p:txBody>
      </p:sp>
      <p:sp>
        <p:nvSpPr>
          <p:cNvPr id="39" name="Text 37"/>
          <p:cNvSpPr/>
          <p:nvPr/>
        </p:nvSpPr>
        <p:spPr>
          <a:xfrm>
            <a:off x="64922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Customer Experience</a:t>
            </a:r>
            <a:endParaRPr lang="en-US" sz="1100" dirty="0"/>
          </a:p>
        </p:txBody>
      </p:sp>
      <p:sp>
        <p:nvSpPr>
          <p:cNvPr id="40" name="Text 38"/>
          <p:cNvSpPr/>
          <p:nvPr/>
        </p:nvSpPr>
        <p:spPr>
          <a:xfrm>
            <a:off x="61264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Multi-channel digital engagement platforms delivering personalized self-service portals, mobile experiences, and real-time communication across policyholder touchpoints.</a:t>
            </a:r>
            <a:endParaRPr lang="en-US" sz="900" dirty="0"/>
          </a:p>
        </p:txBody>
      </p:sp>
      <p:sp>
        <p:nvSpPr>
          <p:cNvPr id="41" name="Shape 39"/>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2"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3" name="Text 40"/>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F27A1A"/>
          </a:solidFill>
          <a:ln/>
        </p:spPr>
      </p:sp>
      <p:sp>
        <p:nvSpPr>
          <p:cNvPr id="3" name="Text 1"/>
          <p:cNvSpPr/>
          <p:nvPr/>
        </p:nvSpPr>
        <p:spPr>
          <a:xfrm>
            <a:off x="548640" y="182880"/>
            <a:ext cx="4572000" cy="228600"/>
          </a:xfrm>
          <a:prstGeom prst="rect">
            <a:avLst/>
          </a:prstGeom>
          <a:noFill/>
          <a:ln/>
        </p:spPr>
        <p:txBody>
          <a:bodyPr wrap="square" lIns="0" tIns="0" rIns="0" bIns="0" rtlCol="0" anchor="ctr"/>
          <a:lstStyle/>
          <a:p>
            <a:pPr indent="0" marL="0">
              <a:buNone/>
            </a:pPr>
            <a:r>
              <a:rPr lang="en-US" sz="900" b="1" spc="300" kern="0" dirty="0">
                <a:solidFill>
                  <a:srgbClr val="F27A1A"/>
                </a:solidFill>
                <a:latin typeface="Calibri" pitchFamily="34" charset="0"/>
                <a:ea typeface="Calibri" pitchFamily="34" charset="-122"/>
                <a:cs typeface="Calibri" pitchFamily="34" charset="-120"/>
              </a:rPr>
              <a:t>INSURANCE CAPABILITIES</a:t>
            </a:r>
            <a:endParaRPr lang="en-US" sz="900" dirty="0"/>
          </a:p>
        </p:txBody>
      </p:sp>
      <p:sp>
        <p:nvSpPr>
          <p:cNvPr id="4" name="Text 2"/>
          <p:cNvSpPr/>
          <p:nvPr/>
        </p:nvSpPr>
        <p:spPr>
          <a:xfrm>
            <a:off x="548640" y="457200"/>
            <a:ext cx="7315200" cy="411480"/>
          </a:xfrm>
          <a:prstGeom prst="rect">
            <a:avLst/>
          </a:prstGeom>
          <a:noFill/>
          <a:ln/>
        </p:spPr>
        <p:txBody>
          <a:bodyPr wrap="square" lIns="0" tIns="0" rIns="0" bIns="0" rtlCol="0" anchor="ctr"/>
          <a:lstStyle/>
          <a:p>
            <a:pPr indent="0" marL="0">
              <a:buNone/>
            </a:pPr>
            <a:r>
              <a:rPr lang="en-US" sz="2200" b="1" dirty="0">
                <a:solidFill>
                  <a:srgbClr val="122560"/>
                </a:solidFill>
                <a:latin typeface="Arial Black" pitchFamily="34" charset="0"/>
                <a:ea typeface="Arial Black" pitchFamily="34" charset="-122"/>
                <a:cs typeface="Arial Black" pitchFamily="34" charset="-120"/>
              </a:rPr>
              <a:t>Our </a:t>
            </a:r>
            <a:pPr indent="0" marL="0">
              <a:buNone/>
            </a:pPr>
            <a:r>
              <a:rPr lang="en-US" sz="2200" b="1" dirty="0">
                <a:solidFill>
                  <a:srgbClr val="F27A1A"/>
                </a:solidFill>
                <a:latin typeface="Arial Black" pitchFamily="34" charset="0"/>
                <a:ea typeface="Arial Black" pitchFamily="34" charset="-122"/>
                <a:cs typeface="Arial Black" pitchFamily="34" charset="-120"/>
              </a:rPr>
              <a:t>Capabilities</a:t>
            </a:r>
            <a:endParaRPr lang="en-US" sz="2200" dirty="0"/>
          </a:p>
        </p:txBody>
      </p:sp>
      <p:sp>
        <p:nvSpPr>
          <p:cNvPr id="5" name="Shape 3"/>
          <p:cNvSpPr/>
          <p:nvPr/>
        </p:nvSpPr>
        <p:spPr>
          <a:xfrm>
            <a:off x="5029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6" name="Shape 4"/>
          <p:cNvSpPr/>
          <p:nvPr/>
        </p:nvSpPr>
        <p:spPr>
          <a:xfrm>
            <a:off x="502920" y="1005840"/>
            <a:ext cx="45720" cy="1645920"/>
          </a:xfrm>
          <a:prstGeom prst="rect">
            <a:avLst/>
          </a:prstGeom>
          <a:solidFill>
            <a:srgbClr val="F27A1A"/>
          </a:solidFill>
          <a:ln/>
        </p:spPr>
      </p:sp>
      <p:sp>
        <p:nvSpPr>
          <p:cNvPr id="7" name="Shape 5"/>
          <p:cNvSpPr/>
          <p:nvPr/>
        </p:nvSpPr>
        <p:spPr>
          <a:xfrm>
            <a:off x="640080" y="1115568"/>
            <a:ext cx="292608" cy="292608"/>
          </a:xfrm>
          <a:prstGeom prst="ellipse">
            <a:avLst/>
          </a:prstGeom>
          <a:solidFill>
            <a:srgbClr val="122560"/>
          </a:solidFill>
          <a:ln/>
        </p:spPr>
      </p:sp>
      <p:sp>
        <p:nvSpPr>
          <p:cNvPr id="8" name="Text 6"/>
          <p:cNvSpPr/>
          <p:nvPr/>
        </p:nvSpPr>
        <p:spPr>
          <a:xfrm>
            <a:off x="6400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07</a:t>
            </a:r>
            <a:endParaRPr lang="en-US" sz="1000" dirty="0"/>
          </a:p>
        </p:txBody>
      </p:sp>
      <p:sp>
        <p:nvSpPr>
          <p:cNvPr id="9" name="Text 7"/>
          <p:cNvSpPr/>
          <p:nvPr/>
        </p:nvSpPr>
        <p:spPr>
          <a:xfrm>
            <a:off x="10058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Usage-Based Insurance</a:t>
            </a:r>
            <a:endParaRPr lang="en-US" sz="1100" dirty="0"/>
          </a:p>
        </p:txBody>
      </p:sp>
      <p:sp>
        <p:nvSpPr>
          <p:cNvPr id="10" name="Text 8"/>
          <p:cNvSpPr/>
          <p:nvPr/>
        </p:nvSpPr>
        <p:spPr>
          <a:xfrm>
            <a:off x="6400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Telematics-driven personalized pricing models that reward safe behavior, improve customer retention by 25%, and create new competitive differentiation.</a:t>
            </a:r>
            <a:endParaRPr lang="en-US" sz="900" dirty="0"/>
          </a:p>
        </p:txBody>
      </p:sp>
      <p:sp>
        <p:nvSpPr>
          <p:cNvPr id="11" name="Shape 9"/>
          <p:cNvSpPr/>
          <p:nvPr/>
        </p:nvSpPr>
        <p:spPr>
          <a:xfrm>
            <a:off x="32461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2" name="Shape 10"/>
          <p:cNvSpPr/>
          <p:nvPr/>
        </p:nvSpPr>
        <p:spPr>
          <a:xfrm>
            <a:off x="3246120" y="1005840"/>
            <a:ext cx="45720" cy="1645920"/>
          </a:xfrm>
          <a:prstGeom prst="rect">
            <a:avLst/>
          </a:prstGeom>
          <a:solidFill>
            <a:srgbClr val="F27A1A"/>
          </a:solidFill>
          <a:ln/>
        </p:spPr>
      </p:sp>
      <p:sp>
        <p:nvSpPr>
          <p:cNvPr id="13" name="Shape 11"/>
          <p:cNvSpPr/>
          <p:nvPr/>
        </p:nvSpPr>
        <p:spPr>
          <a:xfrm>
            <a:off x="3383280" y="1115568"/>
            <a:ext cx="292608" cy="292608"/>
          </a:xfrm>
          <a:prstGeom prst="ellipse">
            <a:avLst/>
          </a:prstGeom>
          <a:solidFill>
            <a:srgbClr val="122560"/>
          </a:solidFill>
          <a:ln/>
        </p:spPr>
      </p:sp>
      <p:sp>
        <p:nvSpPr>
          <p:cNvPr id="14" name="Text 12"/>
          <p:cNvSpPr/>
          <p:nvPr/>
        </p:nvSpPr>
        <p:spPr>
          <a:xfrm>
            <a:off x="33832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08</a:t>
            </a:r>
            <a:endParaRPr lang="en-US" sz="1000" dirty="0"/>
          </a:p>
        </p:txBody>
      </p:sp>
      <p:sp>
        <p:nvSpPr>
          <p:cNvPr id="15" name="Text 13"/>
          <p:cNvSpPr/>
          <p:nvPr/>
        </p:nvSpPr>
        <p:spPr>
          <a:xfrm>
            <a:off x="37490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Regulatory Compliance</a:t>
            </a:r>
            <a:endParaRPr lang="en-US" sz="1100" dirty="0"/>
          </a:p>
        </p:txBody>
      </p:sp>
      <p:sp>
        <p:nvSpPr>
          <p:cNvPr id="16" name="Text 14"/>
          <p:cNvSpPr/>
          <p:nvPr/>
        </p:nvSpPr>
        <p:spPr>
          <a:xfrm>
            <a:off x="33832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Governance and audit trail systems ensuring adherence to state and federal insurance regulations with automated reporting and documentation.</a:t>
            </a:r>
            <a:endParaRPr lang="en-US" sz="900" dirty="0"/>
          </a:p>
        </p:txBody>
      </p:sp>
      <p:sp>
        <p:nvSpPr>
          <p:cNvPr id="17" name="Shape 15"/>
          <p:cNvSpPr/>
          <p:nvPr/>
        </p:nvSpPr>
        <p:spPr>
          <a:xfrm>
            <a:off x="5989320" y="100584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18" name="Shape 16"/>
          <p:cNvSpPr/>
          <p:nvPr/>
        </p:nvSpPr>
        <p:spPr>
          <a:xfrm>
            <a:off x="5989320" y="1005840"/>
            <a:ext cx="45720" cy="1645920"/>
          </a:xfrm>
          <a:prstGeom prst="rect">
            <a:avLst/>
          </a:prstGeom>
          <a:solidFill>
            <a:srgbClr val="F27A1A"/>
          </a:solidFill>
          <a:ln/>
        </p:spPr>
      </p:sp>
      <p:sp>
        <p:nvSpPr>
          <p:cNvPr id="19" name="Shape 17"/>
          <p:cNvSpPr/>
          <p:nvPr/>
        </p:nvSpPr>
        <p:spPr>
          <a:xfrm>
            <a:off x="6126480" y="1115568"/>
            <a:ext cx="292608" cy="292608"/>
          </a:xfrm>
          <a:prstGeom prst="ellipse">
            <a:avLst/>
          </a:prstGeom>
          <a:solidFill>
            <a:srgbClr val="122560"/>
          </a:solidFill>
          <a:ln/>
        </p:spPr>
      </p:sp>
      <p:sp>
        <p:nvSpPr>
          <p:cNvPr id="20" name="Text 18"/>
          <p:cNvSpPr/>
          <p:nvPr/>
        </p:nvSpPr>
        <p:spPr>
          <a:xfrm>
            <a:off x="6126480" y="111556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09</a:t>
            </a:r>
            <a:endParaRPr lang="en-US" sz="1000" dirty="0"/>
          </a:p>
        </p:txBody>
      </p:sp>
      <p:sp>
        <p:nvSpPr>
          <p:cNvPr id="21" name="Text 19"/>
          <p:cNvSpPr/>
          <p:nvPr/>
        </p:nvSpPr>
        <p:spPr>
          <a:xfrm>
            <a:off x="6492240" y="109728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Digital Distribution</a:t>
            </a:r>
            <a:endParaRPr lang="en-US" sz="1100" dirty="0"/>
          </a:p>
        </p:txBody>
      </p:sp>
      <p:sp>
        <p:nvSpPr>
          <p:cNvPr id="22" name="Text 20"/>
          <p:cNvSpPr/>
          <p:nvPr/>
        </p:nvSpPr>
        <p:spPr>
          <a:xfrm>
            <a:off x="6126480" y="150876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Agency portal and distribution network modernization connecting carriers with agents through unified interfaces, quoting tools, and commission management.</a:t>
            </a:r>
            <a:endParaRPr lang="en-US" sz="900" dirty="0"/>
          </a:p>
        </p:txBody>
      </p:sp>
      <p:sp>
        <p:nvSpPr>
          <p:cNvPr id="23" name="Shape 21"/>
          <p:cNvSpPr/>
          <p:nvPr/>
        </p:nvSpPr>
        <p:spPr>
          <a:xfrm>
            <a:off x="5029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24" name="Shape 22"/>
          <p:cNvSpPr/>
          <p:nvPr/>
        </p:nvSpPr>
        <p:spPr>
          <a:xfrm>
            <a:off x="502920" y="2880360"/>
            <a:ext cx="45720" cy="1645920"/>
          </a:xfrm>
          <a:prstGeom prst="rect">
            <a:avLst/>
          </a:prstGeom>
          <a:solidFill>
            <a:srgbClr val="F27A1A"/>
          </a:solidFill>
          <a:ln/>
        </p:spPr>
      </p:sp>
      <p:sp>
        <p:nvSpPr>
          <p:cNvPr id="25" name="Shape 23"/>
          <p:cNvSpPr/>
          <p:nvPr/>
        </p:nvSpPr>
        <p:spPr>
          <a:xfrm>
            <a:off x="640080" y="2990088"/>
            <a:ext cx="292608" cy="292608"/>
          </a:xfrm>
          <a:prstGeom prst="ellipse">
            <a:avLst/>
          </a:prstGeom>
          <a:solidFill>
            <a:srgbClr val="122560"/>
          </a:solidFill>
          <a:ln/>
        </p:spPr>
      </p:sp>
      <p:sp>
        <p:nvSpPr>
          <p:cNvPr id="26" name="Text 24"/>
          <p:cNvSpPr/>
          <p:nvPr/>
        </p:nvSpPr>
        <p:spPr>
          <a:xfrm>
            <a:off x="6400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10</a:t>
            </a:r>
            <a:endParaRPr lang="en-US" sz="1000" dirty="0"/>
          </a:p>
        </p:txBody>
      </p:sp>
      <p:sp>
        <p:nvSpPr>
          <p:cNvPr id="27" name="Text 25"/>
          <p:cNvSpPr/>
          <p:nvPr/>
        </p:nvSpPr>
        <p:spPr>
          <a:xfrm>
            <a:off x="10058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Risk Analytics</a:t>
            </a:r>
            <a:endParaRPr lang="en-US" sz="1100" dirty="0"/>
          </a:p>
        </p:txBody>
      </p:sp>
      <p:sp>
        <p:nvSpPr>
          <p:cNvPr id="28" name="Text 26"/>
          <p:cNvSpPr/>
          <p:nvPr/>
        </p:nvSpPr>
        <p:spPr>
          <a:xfrm>
            <a:off x="6400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Predictive modeling and loss ratio optimization using historical claims data, external risk signals, and portfolio analysis for strategic decision-making.</a:t>
            </a:r>
            <a:endParaRPr lang="en-US" sz="900" dirty="0"/>
          </a:p>
        </p:txBody>
      </p:sp>
      <p:sp>
        <p:nvSpPr>
          <p:cNvPr id="29" name="Shape 27"/>
          <p:cNvSpPr/>
          <p:nvPr/>
        </p:nvSpPr>
        <p:spPr>
          <a:xfrm>
            <a:off x="32461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0" name="Shape 28"/>
          <p:cNvSpPr/>
          <p:nvPr/>
        </p:nvSpPr>
        <p:spPr>
          <a:xfrm>
            <a:off x="3246120" y="2880360"/>
            <a:ext cx="45720" cy="1645920"/>
          </a:xfrm>
          <a:prstGeom prst="rect">
            <a:avLst/>
          </a:prstGeom>
          <a:solidFill>
            <a:srgbClr val="F27A1A"/>
          </a:solidFill>
          <a:ln/>
        </p:spPr>
      </p:sp>
      <p:sp>
        <p:nvSpPr>
          <p:cNvPr id="31" name="Shape 29"/>
          <p:cNvSpPr/>
          <p:nvPr/>
        </p:nvSpPr>
        <p:spPr>
          <a:xfrm>
            <a:off x="3383280" y="2990088"/>
            <a:ext cx="292608" cy="292608"/>
          </a:xfrm>
          <a:prstGeom prst="ellipse">
            <a:avLst/>
          </a:prstGeom>
          <a:solidFill>
            <a:srgbClr val="122560"/>
          </a:solidFill>
          <a:ln/>
        </p:spPr>
      </p:sp>
      <p:sp>
        <p:nvSpPr>
          <p:cNvPr id="32" name="Text 30"/>
          <p:cNvSpPr/>
          <p:nvPr/>
        </p:nvSpPr>
        <p:spPr>
          <a:xfrm>
            <a:off x="33832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11</a:t>
            </a:r>
            <a:endParaRPr lang="en-US" sz="1000" dirty="0"/>
          </a:p>
        </p:txBody>
      </p:sp>
      <p:sp>
        <p:nvSpPr>
          <p:cNvPr id="33" name="Text 31"/>
          <p:cNvSpPr/>
          <p:nvPr/>
        </p:nvSpPr>
        <p:spPr>
          <a:xfrm>
            <a:off x="37490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Document Intelligence</a:t>
            </a:r>
            <a:endParaRPr lang="en-US" sz="1100" dirty="0"/>
          </a:p>
        </p:txBody>
      </p:sp>
      <p:sp>
        <p:nvSpPr>
          <p:cNvPr id="34" name="Text 32"/>
          <p:cNvSpPr/>
          <p:nvPr/>
        </p:nvSpPr>
        <p:spPr>
          <a:xfrm>
            <a:off x="33832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NLP-based extraction and validation of insurance documents including applications, claims forms, medical records, and policy correspondence.</a:t>
            </a:r>
            <a:endParaRPr lang="en-US" sz="900" dirty="0"/>
          </a:p>
        </p:txBody>
      </p:sp>
      <p:sp>
        <p:nvSpPr>
          <p:cNvPr id="35" name="Shape 33"/>
          <p:cNvSpPr/>
          <p:nvPr/>
        </p:nvSpPr>
        <p:spPr>
          <a:xfrm>
            <a:off x="5989320" y="2880360"/>
            <a:ext cx="2468880" cy="1645920"/>
          </a:xfrm>
          <a:prstGeom prst="rect">
            <a:avLst/>
          </a:prstGeom>
          <a:solidFill>
            <a:srgbClr val="F5F7FC"/>
          </a:solidFill>
          <a:ln/>
          <a:effectLst>
            <a:outerShdw sx="100000" sy="100000" kx="0" ky="0" algn="bl" rotWithShape="0" blurRad="50800" dist="25400" dir="8100000">
              <a:srgbClr val="000000">
                <a:alpha val="12000"/>
              </a:srgbClr>
            </a:outerShdw>
          </a:effectLst>
        </p:spPr>
      </p:sp>
      <p:sp>
        <p:nvSpPr>
          <p:cNvPr id="36" name="Shape 34"/>
          <p:cNvSpPr/>
          <p:nvPr/>
        </p:nvSpPr>
        <p:spPr>
          <a:xfrm>
            <a:off x="5989320" y="2880360"/>
            <a:ext cx="45720" cy="1645920"/>
          </a:xfrm>
          <a:prstGeom prst="rect">
            <a:avLst/>
          </a:prstGeom>
          <a:solidFill>
            <a:srgbClr val="F27A1A"/>
          </a:solidFill>
          <a:ln/>
        </p:spPr>
      </p:sp>
      <p:sp>
        <p:nvSpPr>
          <p:cNvPr id="37" name="Shape 35"/>
          <p:cNvSpPr/>
          <p:nvPr/>
        </p:nvSpPr>
        <p:spPr>
          <a:xfrm>
            <a:off x="6126480" y="2990088"/>
            <a:ext cx="292608" cy="292608"/>
          </a:xfrm>
          <a:prstGeom prst="ellipse">
            <a:avLst/>
          </a:prstGeom>
          <a:solidFill>
            <a:srgbClr val="122560"/>
          </a:solidFill>
          <a:ln/>
        </p:spPr>
      </p:sp>
      <p:sp>
        <p:nvSpPr>
          <p:cNvPr id="38" name="Text 36"/>
          <p:cNvSpPr/>
          <p:nvPr/>
        </p:nvSpPr>
        <p:spPr>
          <a:xfrm>
            <a:off x="6126480" y="2990088"/>
            <a:ext cx="292608" cy="292608"/>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12</a:t>
            </a:r>
            <a:endParaRPr lang="en-US" sz="1000" dirty="0"/>
          </a:p>
        </p:txBody>
      </p:sp>
      <p:sp>
        <p:nvSpPr>
          <p:cNvPr id="39" name="Text 37"/>
          <p:cNvSpPr/>
          <p:nvPr/>
        </p:nvSpPr>
        <p:spPr>
          <a:xfrm>
            <a:off x="6492240" y="2971800"/>
            <a:ext cx="1828800" cy="320040"/>
          </a:xfrm>
          <a:prstGeom prst="rect">
            <a:avLst/>
          </a:prstGeom>
          <a:noFill/>
          <a:ln/>
        </p:spPr>
        <p:txBody>
          <a:bodyPr wrap="square" lIns="0" tIns="0" rIns="0" bIns="0" rtlCol="0" anchor="ctr"/>
          <a:lstStyle/>
          <a:p>
            <a:pPr indent="0" marL="0">
              <a:buNone/>
            </a:pPr>
            <a:r>
              <a:rPr lang="en-US" sz="1100" b="1" dirty="0">
                <a:solidFill>
                  <a:srgbClr val="122560"/>
                </a:solidFill>
                <a:latin typeface="Calibri" pitchFamily="34" charset="0"/>
                <a:ea typeface="Calibri" pitchFamily="34" charset="-122"/>
                <a:cs typeface="Calibri" pitchFamily="34" charset="-120"/>
              </a:rPr>
              <a:t>Agent Portal Design</a:t>
            </a:r>
            <a:endParaRPr lang="en-US" sz="1100" dirty="0"/>
          </a:p>
        </p:txBody>
      </p:sp>
      <p:sp>
        <p:nvSpPr>
          <p:cNvPr id="40" name="Text 38"/>
          <p:cNvSpPr/>
          <p:nvPr/>
        </p:nvSpPr>
        <p:spPr>
          <a:xfrm>
            <a:off x="6126480" y="3383280"/>
            <a:ext cx="2194560" cy="1005840"/>
          </a:xfrm>
          <a:prstGeom prst="rect">
            <a:avLst/>
          </a:prstGeom>
          <a:noFill/>
          <a:ln/>
        </p:spPr>
        <p:txBody>
          <a:bodyPr wrap="square" lIns="0" tIns="0" rIns="0" bIns="0" rtlCol="0" anchor="ctr"/>
          <a:lstStyle/>
          <a:p>
            <a:pPr indent="0" marL="0">
              <a:lnSpc>
                <a:spcPct val="125000"/>
              </a:lnSpc>
              <a:buNone/>
            </a:pPr>
            <a:r>
              <a:rPr lang="en-US" sz="900" dirty="0">
                <a:solidFill>
                  <a:srgbClr val="2D3748"/>
                </a:solidFill>
                <a:latin typeface="Calibri" pitchFamily="34" charset="0"/>
                <a:ea typeface="Calibri" pitchFamily="34" charset="-122"/>
                <a:cs typeface="Calibri" pitchFamily="34" charset="-120"/>
              </a:rPr>
              <a:t>Unified interface design for distribution partners providing streamlined quoting, binding, policy servicing, and performance reporting in a single workspace.</a:t>
            </a:r>
            <a:endParaRPr lang="en-US" sz="900" dirty="0"/>
          </a:p>
        </p:txBody>
      </p:sp>
      <p:sp>
        <p:nvSpPr>
          <p:cNvPr id="41" name="Shape 39"/>
          <p:cNvSpPr/>
          <p:nvPr/>
        </p:nvSpPr>
        <p:spPr>
          <a:xfrm>
            <a:off x="0" y="4681728"/>
            <a:ext cx="9144000" cy="461772"/>
          </a:xfrm>
          <a:prstGeom prst="rect">
            <a:avLst/>
          </a:prstGeom>
          <a:solidFill>
            <a:srgbClr val="0E1C4A"/>
          </a:solidFill>
          <a:ln/>
          <a:effectLst>
            <a:outerShdw sx="100000" sy="100000" kx="0" ky="0" algn="bl" rotWithShape="0" blurRad="38100" dist="12700" dir="16200000">
              <a:srgbClr val="000000">
                <a:alpha val="10000"/>
              </a:srgbClr>
            </a:outerShdw>
          </a:effectLst>
        </p:spPr>
      </p:sp>
      <p:pic>
        <p:nvPicPr>
          <p:cNvPr id="42"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3" name="Text 40"/>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E1C4A"/>
        </a:solidFill>
      </p:bgPr>
    </p:bg>
    <p:spTree>
      <p:nvGrpSpPr>
        <p:cNvPr id="1" name=""/>
        <p:cNvGrpSpPr/>
        <p:nvPr/>
      </p:nvGrpSpPr>
      <p:grpSpPr>
        <a:xfrm>
          <a:off x="0" y="0"/>
          <a:ext cx="0" cy="0"/>
          <a:chOff x="0" y="0"/>
          <a:chExt cx="0" cy="0"/>
        </a:xfrm>
      </p:grpSpPr>
      <p:sp>
        <p:nvSpPr>
          <p:cNvPr id="2" name="Text 0"/>
          <p:cNvSpPr/>
          <p:nvPr/>
        </p:nvSpPr>
        <p:spPr>
          <a:xfrm>
            <a:off x="548640" y="274320"/>
            <a:ext cx="7772400" cy="457200"/>
          </a:xfrm>
          <a:prstGeom prst="rect">
            <a:avLst/>
          </a:prstGeom>
          <a:noFill/>
          <a:ln/>
        </p:spPr>
        <p:txBody>
          <a:bodyPr wrap="square" lIns="0" tIns="0" rIns="0" bIns="0" rtlCol="0" anchor="ctr"/>
          <a:lstStyle/>
          <a:p>
            <a:pPr indent="0" marL="0">
              <a:buNone/>
            </a:pPr>
            <a:r>
              <a:rPr lang="en-US" sz="2200" b="1" dirty="0">
                <a:solidFill>
                  <a:srgbClr val="FFFFFF"/>
                </a:solidFill>
                <a:latin typeface="Arial Black" pitchFamily="34" charset="0"/>
                <a:ea typeface="Arial Black" pitchFamily="34" charset="-122"/>
                <a:cs typeface="Arial Black" pitchFamily="34" charset="-120"/>
              </a:rPr>
              <a:t>Proven Results Across Insurance Engagements</a:t>
            </a:r>
            <a:endParaRPr lang="en-US" sz="2200" dirty="0"/>
          </a:p>
        </p:txBody>
      </p:sp>
      <p:sp>
        <p:nvSpPr>
          <p:cNvPr id="3" name="Text 1"/>
          <p:cNvSpPr/>
          <p:nvPr/>
        </p:nvSpPr>
        <p:spPr>
          <a:xfrm>
            <a:off x="548640" y="777240"/>
            <a:ext cx="7315200" cy="274320"/>
          </a:xfrm>
          <a:prstGeom prst="rect">
            <a:avLst/>
          </a:prstGeom>
          <a:noFill/>
          <a:ln/>
        </p:spPr>
        <p:txBody>
          <a:bodyPr wrap="square" lIns="0" tIns="0" rIns="0" bIns="0" rtlCol="0" anchor="ctr"/>
          <a:lstStyle/>
          <a:p>
            <a:pPr indent="0" marL="0">
              <a:buNone/>
            </a:pPr>
            <a:r>
              <a:rPr lang="en-US" sz="1100" dirty="0">
                <a:solidFill>
                  <a:srgbClr val="A0B4D4"/>
                </a:solidFill>
                <a:latin typeface="Calibri" pitchFamily="34" charset="0"/>
                <a:ea typeface="Calibri" pitchFamily="34" charset="-122"/>
                <a:cs typeface="Calibri" pitchFamily="34" charset="-120"/>
              </a:rPr>
              <a:t>Measurable outcomes delivered for insurance organizations</a:t>
            </a:r>
            <a:endParaRPr lang="en-US" sz="1100" dirty="0"/>
          </a:p>
        </p:txBody>
      </p:sp>
      <p:sp>
        <p:nvSpPr>
          <p:cNvPr id="4" name="Shape 2"/>
          <p:cNvSpPr/>
          <p:nvPr/>
        </p:nvSpPr>
        <p:spPr>
          <a:xfrm>
            <a:off x="5029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5" name="Shape 3"/>
          <p:cNvSpPr/>
          <p:nvPr/>
        </p:nvSpPr>
        <p:spPr>
          <a:xfrm>
            <a:off x="502920" y="1234440"/>
            <a:ext cx="1874520" cy="54864"/>
          </a:xfrm>
          <a:prstGeom prst="rect">
            <a:avLst/>
          </a:prstGeom>
          <a:solidFill>
            <a:srgbClr val="F27A1A"/>
          </a:solidFill>
          <a:ln/>
        </p:spPr>
      </p:sp>
      <p:sp>
        <p:nvSpPr>
          <p:cNvPr id="6" name="Text 4"/>
          <p:cNvSpPr/>
          <p:nvPr/>
        </p:nvSpPr>
        <p:spPr>
          <a:xfrm>
            <a:off x="5029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40%</a:t>
            </a:r>
            <a:endParaRPr lang="en-US" sz="2800" dirty="0"/>
          </a:p>
        </p:txBody>
      </p:sp>
      <p:sp>
        <p:nvSpPr>
          <p:cNvPr id="7" name="Text 5"/>
          <p:cNvSpPr/>
          <p:nvPr/>
        </p:nvSpPr>
        <p:spPr>
          <a:xfrm>
            <a:off x="5029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OpEx</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Reduction</a:t>
            </a:r>
            <a:endParaRPr lang="en-US" sz="1000" dirty="0"/>
          </a:p>
        </p:txBody>
      </p:sp>
      <p:sp>
        <p:nvSpPr>
          <p:cNvPr id="8" name="Text 6"/>
          <p:cNvSpPr/>
          <p:nvPr/>
        </p:nvSpPr>
        <p:spPr>
          <a:xfrm>
            <a:off x="5029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Consolidated hosting savings</a:t>
            </a:r>
            <a:endParaRPr lang="en-US" sz="800" dirty="0"/>
          </a:p>
        </p:txBody>
      </p:sp>
      <p:sp>
        <p:nvSpPr>
          <p:cNvPr id="9" name="Shape 7"/>
          <p:cNvSpPr/>
          <p:nvPr/>
        </p:nvSpPr>
        <p:spPr>
          <a:xfrm>
            <a:off x="25603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0" name="Shape 8"/>
          <p:cNvSpPr/>
          <p:nvPr/>
        </p:nvSpPr>
        <p:spPr>
          <a:xfrm>
            <a:off x="2560320" y="1234440"/>
            <a:ext cx="1874520" cy="54864"/>
          </a:xfrm>
          <a:prstGeom prst="rect">
            <a:avLst/>
          </a:prstGeom>
          <a:solidFill>
            <a:srgbClr val="F27A1A"/>
          </a:solidFill>
          <a:ln/>
        </p:spPr>
      </p:sp>
      <p:sp>
        <p:nvSpPr>
          <p:cNvPr id="11" name="Text 9"/>
          <p:cNvSpPr/>
          <p:nvPr/>
        </p:nvSpPr>
        <p:spPr>
          <a:xfrm>
            <a:off x="25603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50+</a:t>
            </a:r>
            <a:endParaRPr lang="en-US" sz="2800" dirty="0"/>
          </a:p>
        </p:txBody>
      </p:sp>
      <p:sp>
        <p:nvSpPr>
          <p:cNvPr id="12" name="Text 10"/>
          <p:cNvSpPr/>
          <p:nvPr/>
        </p:nvSpPr>
        <p:spPr>
          <a:xfrm>
            <a:off x="25603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Sites</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Consolidated</a:t>
            </a:r>
            <a:endParaRPr lang="en-US" sz="1000" dirty="0"/>
          </a:p>
        </p:txBody>
      </p:sp>
      <p:sp>
        <p:nvSpPr>
          <p:cNvPr id="13" name="Text 11"/>
          <p:cNvSpPr/>
          <p:nvPr/>
        </p:nvSpPr>
        <p:spPr>
          <a:xfrm>
            <a:off x="25603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Unified digital platform</a:t>
            </a:r>
            <a:endParaRPr lang="en-US" sz="800" dirty="0"/>
          </a:p>
        </p:txBody>
      </p:sp>
      <p:sp>
        <p:nvSpPr>
          <p:cNvPr id="14" name="Shape 12"/>
          <p:cNvSpPr/>
          <p:nvPr/>
        </p:nvSpPr>
        <p:spPr>
          <a:xfrm>
            <a:off x="46177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5" name="Shape 13"/>
          <p:cNvSpPr/>
          <p:nvPr/>
        </p:nvSpPr>
        <p:spPr>
          <a:xfrm>
            <a:off x="4617720" y="1234440"/>
            <a:ext cx="1874520" cy="54864"/>
          </a:xfrm>
          <a:prstGeom prst="rect">
            <a:avLst/>
          </a:prstGeom>
          <a:solidFill>
            <a:srgbClr val="F27A1A"/>
          </a:solidFill>
          <a:ln/>
        </p:spPr>
      </p:sp>
      <p:sp>
        <p:nvSpPr>
          <p:cNvPr id="16" name="Text 14"/>
          <p:cNvSpPr/>
          <p:nvPr/>
        </p:nvSpPr>
        <p:spPr>
          <a:xfrm>
            <a:off x="46177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90%</a:t>
            </a:r>
            <a:endParaRPr lang="en-US" sz="2800" dirty="0"/>
          </a:p>
        </p:txBody>
      </p:sp>
      <p:sp>
        <p:nvSpPr>
          <p:cNvPr id="17" name="Text 15"/>
          <p:cNvSpPr/>
          <p:nvPr/>
        </p:nvSpPr>
        <p:spPr>
          <a:xfrm>
            <a:off x="46177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Data</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Accuracy</a:t>
            </a:r>
            <a:endParaRPr lang="en-US" sz="1000" dirty="0"/>
          </a:p>
        </p:txBody>
      </p:sp>
      <p:sp>
        <p:nvSpPr>
          <p:cNvPr id="18" name="Text 16"/>
          <p:cNvSpPr/>
          <p:nvPr/>
        </p:nvSpPr>
        <p:spPr>
          <a:xfrm>
            <a:off x="46177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Automated workflow precision</a:t>
            </a:r>
            <a:endParaRPr lang="en-US" sz="800" dirty="0"/>
          </a:p>
        </p:txBody>
      </p:sp>
      <p:sp>
        <p:nvSpPr>
          <p:cNvPr id="19" name="Shape 17"/>
          <p:cNvSpPr/>
          <p:nvPr/>
        </p:nvSpPr>
        <p:spPr>
          <a:xfrm>
            <a:off x="6675120" y="123444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0" name="Shape 18"/>
          <p:cNvSpPr/>
          <p:nvPr/>
        </p:nvSpPr>
        <p:spPr>
          <a:xfrm>
            <a:off x="6675120" y="1234440"/>
            <a:ext cx="1874520" cy="54864"/>
          </a:xfrm>
          <a:prstGeom prst="rect">
            <a:avLst/>
          </a:prstGeom>
          <a:solidFill>
            <a:srgbClr val="F27A1A"/>
          </a:solidFill>
          <a:ln/>
        </p:spPr>
      </p:sp>
      <p:sp>
        <p:nvSpPr>
          <p:cNvPr id="21" name="Text 19"/>
          <p:cNvSpPr/>
          <p:nvPr/>
        </p:nvSpPr>
        <p:spPr>
          <a:xfrm>
            <a:off x="6675120" y="137160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100%</a:t>
            </a:r>
            <a:endParaRPr lang="en-US" sz="2800" dirty="0"/>
          </a:p>
        </p:txBody>
      </p:sp>
      <p:sp>
        <p:nvSpPr>
          <p:cNvPr id="22" name="Text 20"/>
          <p:cNvSpPr/>
          <p:nvPr/>
        </p:nvSpPr>
        <p:spPr>
          <a:xfrm>
            <a:off x="6675120" y="182880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Brand</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Control</a:t>
            </a:r>
            <a:endParaRPr lang="en-US" sz="1000" dirty="0"/>
          </a:p>
        </p:txBody>
      </p:sp>
      <p:sp>
        <p:nvSpPr>
          <p:cNvPr id="23" name="Text 21"/>
          <p:cNvSpPr/>
          <p:nvPr/>
        </p:nvSpPr>
        <p:spPr>
          <a:xfrm>
            <a:off x="6675120" y="219456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Single design system governance</a:t>
            </a:r>
            <a:endParaRPr lang="en-US" sz="800" dirty="0"/>
          </a:p>
        </p:txBody>
      </p:sp>
      <p:sp>
        <p:nvSpPr>
          <p:cNvPr id="24" name="Shape 22"/>
          <p:cNvSpPr/>
          <p:nvPr/>
        </p:nvSpPr>
        <p:spPr>
          <a:xfrm>
            <a:off x="5029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5" name="Shape 23"/>
          <p:cNvSpPr/>
          <p:nvPr/>
        </p:nvSpPr>
        <p:spPr>
          <a:xfrm>
            <a:off x="502920" y="2788920"/>
            <a:ext cx="1874520" cy="54864"/>
          </a:xfrm>
          <a:prstGeom prst="rect">
            <a:avLst/>
          </a:prstGeom>
          <a:solidFill>
            <a:srgbClr val="F27A1A"/>
          </a:solidFill>
          <a:ln/>
        </p:spPr>
      </p:sp>
      <p:sp>
        <p:nvSpPr>
          <p:cNvPr id="26" name="Text 24"/>
          <p:cNvSpPr/>
          <p:nvPr/>
        </p:nvSpPr>
        <p:spPr>
          <a:xfrm>
            <a:off x="5029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60%</a:t>
            </a:r>
            <a:endParaRPr lang="en-US" sz="2800" dirty="0"/>
          </a:p>
        </p:txBody>
      </p:sp>
      <p:sp>
        <p:nvSpPr>
          <p:cNvPr id="27" name="Text 25"/>
          <p:cNvSpPr/>
          <p:nvPr/>
        </p:nvSpPr>
        <p:spPr>
          <a:xfrm>
            <a:off x="5029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Faster</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Underwriting</a:t>
            </a:r>
            <a:endParaRPr lang="en-US" sz="1000" dirty="0"/>
          </a:p>
        </p:txBody>
      </p:sp>
      <p:sp>
        <p:nvSpPr>
          <p:cNvPr id="28" name="Text 26"/>
          <p:cNvSpPr/>
          <p:nvPr/>
        </p:nvSpPr>
        <p:spPr>
          <a:xfrm>
            <a:off x="5029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Reduced manual review cycles</a:t>
            </a:r>
            <a:endParaRPr lang="en-US" sz="800" dirty="0"/>
          </a:p>
        </p:txBody>
      </p:sp>
      <p:sp>
        <p:nvSpPr>
          <p:cNvPr id="29" name="Shape 27"/>
          <p:cNvSpPr/>
          <p:nvPr/>
        </p:nvSpPr>
        <p:spPr>
          <a:xfrm>
            <a:off x="25603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30" name="Shape 28"/>
          <p:cNvSpPr/>
          <p:nvPr/>
        </p:nvSpPr>
        <p:spPr>
          <a:xfrm>
            <a:off x="2560320" y="2788920"/>
            <a:ext cx="1874520" cy="54864"/>
          </a:xfrm>
          <a:prstGeom prst="rect">
            <a:avLst/>
          </a:prstGeom>
          <a:solidFill>
            <a:srgbClr val="F27A1A"/>
          </a:solidFill>
          <a:ln/>
        </p:spPr>
      </p:sp>
      <p:sp>
        <p:nvSpPr>
          <p:cNvPr id="31" name="Text 29"/>
          <p:cNvSpPr/>
          <p:nvPr/>
        </p:nvSpPr>
        <p:spPr>
          <a:xfrm>
            <a:off x="25603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40%</a:t>
            </a:r>
            <a:endParaRPr lang="en-US" sz="2800" dirty="0"/>
          </a:p>
        </p:txBody>
      </p:sp>
      <p:sp>
        <p:nvSpPr>
          <p:cNvPr id="32" name="Text 30"/>
          <p:cNvSpPr/>
          <p:nvPr/>
        </p:nvSpPr>
        <p:spPr>
          <a:xfrm>
            <a:off x="25603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Faster</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Claims</a:t>
            </a:r>
            <a:endParaRPr lang="en-US" sz="1000" dirty="0"/>
          </a:p>
        </p:txBody>
      </p:sp>
      <p:sp>
        <p:nvSpPr>
          <p:cNvPr id="33" name="Text 31"/>
          <p:cNvSpPr/>
          <p:nvPr/>
        </p:nvSpPr>
        <p:spPr>
          <a:xfrm>
            <a:off x="25603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Settlement time improvement</a:t>
            </a:r>
            <a:endParaRPr lang="en-US" sz="800" dirty="0"/>
          </a:p>
        </p:txBody>
      </p:sp>
      <p:sp>
        <p:nvSpPr>
          <p:cNvPr id="34" name="Shape 32"/>
          <p:cNvSpPr/>
          <p:nvPr/>
        </p:nvSpPr>
        <p:spPr>
          <a:xfrm>
            <a:off x="46177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35" name="Shape 33"/>
          <p:cNvSpPr/>
          <p:nvPr/>
        </p:nvSpPr>
        <p:spPr>
          <a:xfrm>
            <a:off x="4617720" y="2788920"/>
            <a:ext cx="1874520" cy="54864"/>
          </a:xfrm>
          <a:prstGeom prst="rect">
            <a:avLst/>
          </a:prstGeom>
          <a:solidFill>
            <a:srgbClr val="F27A1A"/>
          </a:solidFill>
          <a:ln/>
        </p:spPr>
      </p:sp>
      <p:sp>
        <p:nvSpPr>
          <p:cNvPr id="36" name="Text 34"/>
          <p:cNvSpPr/>
          <p:nvPr/>
        </p:nvSpPr>
        <p:spPr>
          <a:xfrm>
            <a:off x="46177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30%</a:t>
            </a:r>
            <a:endParaRPr lang="en-US" sz="2800" dirty="0"/>
          </a:p>
        </p:txBody>
      </p:sp>
      <p:sp>
        <p:nvSpPr>
          <p:cNvPr id="37" name="Text 35"/>
          <p:cNvSpPr/>
          <p:nvPr/>
        </p:nvSpPr>
        <p:spPr>
          <a:xfrm>
            <a:off x="46177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Fraud Loss</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Reduction</a:t>
            </a:r>
            <a:endParaRPr lang="en-US" sz="1000" dirty="0"/>
          </a:p>
        </p:txBody>
      </p:sp>
      <p:sp>
        <p:nvSpPr>
          <p:cNvPr id="38" name="Text 36"/>
          <p:cNvSpPr/>
          <p:nvPr/>
        </p:nvSpPr>
        <p:spPr>
          <a:xfrm>
            <a:off x="46177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Through behavioral analytics</a:t>
            </a:r>
            <a:endParaRPr lang="en-US" sz="800" dirty="0"/>
          </a:p>
        </p:txBody>
      </p:sp>
      <p:sp>
        <p:nvSpPr>
          <p:cNvPr id="39" name="Shape 37"/>
          <p:cNvSpPr/>
          <p:nvPr/>
        </p:nvSpPr>
        <p:spPr>
          <a:xfrm>
            <a:off x="6675120" y="2788920"/>
            <a:ext cx="1874520" cy="132588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40" name="Shape 38"/>
          <p:cNvSpPr/>
          <p:nvPr/>
        </p:nvSpPr>
        <p:spPr>
          <a:xfrm>
            <a:off x="6675120" y="2788920"/>
            <a:ext cx="1874520" cy="54864"/>
          </a:xfrm>
          <a:prstGeom prst="rect">
            <a:avLst/>
          </a:prstGeom>
          <a:solidFill>
            <a:srgbClr val="F27A1A"/>
          </a:solidFill>
          <a:ln/>
        </p:spPr>
      </p:sp>
      <p:sp>
        <p:nvSpPr>
          <p:cNvPr id="41" name="Text 39"/>
          <p:cNvSpPr/>
          <p:nvPr/>
        </p:nvSpPr>
        <p:spPr>
          <a:xfrm>
            <a:off x="6675120" y="2926080"/>
            <a:ext cx="1874520" cy="457200"/>
          </a:xfrm>
          <a:prstGeom prst="rect">
            <a:avLst/>
          </a:prstGeom>
          <a:noFill/>
          <a:ln/>
        </p:spPr>
        <p:txBody>
          <a:bodyPr wrap="square" lIns="0" tIns="0" rIns="0" bIns="0" rtlCol="0" anchor="ctr"/>
          <a:lstStyle/>
          <a:p>
            <a:pPr algn="ctr" indent="0" marL="0">
              <a:buNone/>
            </a:pPr>
            <a:r>
              <a:rPr lang="en-US" sz="2800" b="1" dirty="0">
                <a:solidFill>
                  <a:srgbClr val="F27A1A"/>
                </a:solidFill>
                <a:latin typeface="Arial Black" pitchFamily="34" charset="0"/>
                <a:ea typeface="Arial Black" pitchFamily="34" charset="-122"/>
                <a:cs typeface="Arial Black" pitchFamily="34" charset="-120"/>
              </a:rPr>
              <a:t>25%</a:t>
            </a:r>
            <a:endParaRPr lang="en-US" sz="2800" dirty="0"/>
          </a:p>
        </p:txBody>
      </p:sp>
      <p:sp>
        <p:nvSpPr>
          <p:cNvPr id="42" name="Text 40"/>
          <p:cNvSpPr/>
          <p:nvPr/>
        </p:nvSpPr>
        <p:spPr>
          <a:xfrm>
            <a:off x="6675120" y="3383280"/>
            <a:ext cx="1874520" cy="365760"/>
          </a:xfrm>
          <a:prstGeom prst="rect">
            <a:avLst/>
          </a:prstGeom>
          <a:noFill/>
          <a:ln/>
        </p:spPr>
        <p:txBody>
          <a:bodyPr wrap="square" lIns="0" tIns="0" rIns="0" bIns="0" rtlCol="0" anchor="ctr"/>
          <a:lstStyle/>
          <a:p>
            <a:pPr algn="ctr" indent="0" marL="0">
              <a:buNone/>
            </a:pPr>
            <a:r>
              <a:rPr lang="en-US" sz="1000" b="1" dirty="0">
                <a:solidFill>
                  <a:srgbClr val="FFFFFF"/>
                </a:solidFill>
                <a:latin typeface="Calibri" pitchFamily="34" charset="0"/>
                <a:ea typeface="Calibri" pitchFamily="34" charset="-122"/>
                <a:cs typeface="Calibri" pitchFamily="34" charset="-120"/>
              </a:rPr>
              <a:t>Customer</a:t>
            </a:r>
            <a:endParaRPr lang="en-US" sz="1000" dirty="0"/>
          </a:p>
          <a:p>
            <a:pPr algn="ctr" indent="0" marL="0">
              <a:buNone/>
            </a:pPr>
            <a:r>
              <a:rPr lang="en-US" sz="1000" b="1" dirty="0">
                <a:solidFill>
                  <a:srgbClr val="FFFFFF"/>
                </a:solidFill>
                <a:latin typeface="Calibri" pitchFamily="34" charset="0"/>
                <a:ea typeface="Calibri" pitchFamily="34" charset="-122"/>
                <a:cs typeface="Calibri" pitchFamily="34" charset="-120"/>
              </a:rPr>
              <a:t>Retention Lift</a:t>
            </a:r>
            <a:endParaRPr lang="en-US" sz="1000" dirty="0"/>
          </a:p>
        </p:txBody>
      </p:sp>
      <p:sp>
        <p:nvSpPr>
          <p:cNvPr id="43" name="Text 41"/>
          <p:cNvSpPr/>
          <p:nvPr/>
        </p:nvSpPr>
        <p:spPr>
          <a:xfrm>
            <a:off x="6675120" y="3749040"/>
            <a:ext cx="1874520" cy="274320"/>
          </a:xfrm>
          <a:prstGeom prst="rect">
            <a:avLst/>
          </a:prstGeom>
          <a:noFill/>
          <a:ln/>
        </p:spPr>
        <p:txBody>
          <a:bodyPr wrap="square" lIns="0" tIns="0" rIns="0" bIns="0" rtlCol="0" anchor="ctr"/>
          <a:lstStyle/>
          <a:p>
            <a:pPr algn="ctr" indent="0" marL="0">
              <a:buNone/>
            </a:pPr>
            <a:r>
              <a:rPr lang="en-US" sz="800" dirty="0">
                <a:solidFill>
                  <a:srgbClr val="8899BB"/>
                </a:solidFill>
                <a:latin typeface="Calibri" pitchFamily="34" charset="0"/>
                <a:ea typeface="Calibri" pitchFamily="34" charset="-122"/>
                <a:cs typeface="Calibri" pitchFamily="34" charset="-120"/>
              </a:rPr>
              <a:t>Usage-based insurance impact</a:t>
            </a:r>
            <a:endParaRPr lang="en-US" sz="800" dirty="0"/>
          </a:p>
        </p:txBody>
      </p:sp>
      <p:sp>
        <p:nvSpPr>
          <p:cNvPr id="44" name="Shape 42"/>
          <p:cNvSpPr/>
          <p:nvPr/>
        </p:nvSpPr>
        <p:spPr>
          <a:xfrm>
            <a:off x="0" y="4681728"/>
            <a:ext cx="9144000" cy="461772"/>
          </a:xfrm>
          <a:prstGeom prst="rect">
            <a:avLst/>
          </a:prstGeom>
          <a:solidFill>
            <a:srgbClr val="0A1235"/>
          </a:solidFill>
          <a:ln/>
        </p:spPr>
      </p:sp>
      <p:pic>
        <p:nvPicPr>
          <p:cNvPr id="45"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46" name="Text 43"/>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E1C4A"/>
        </a:solidFill>
      </p:bgPr>
    </p:bg>
    <p:spTree>
      <p:nvGrpSpPr>
        <p:cNvPr id="1" name=""/>
        <p:cNvGrpSpPr/>
        <p:nvPr/>
      </p:nvGrpSpPr>
      <p:grpSpPr>
        <a:xfrm>
          <a:off x="0" y="0"/>
          <a:ext cx="0" cy="0"/>
          <a:chOff x="0" y="0"/>
          <a:chExt cx="0" cy="0"/>
        </a:xfrm>
      </p:grpSpPr>
      <p:sp>
        <p:nvSpPr>
          <p:cNvPr id="2" name="Text 0"/>
          <p:cNvSpPr/>
          <p:nvPr/>
        </p:nvSpPr>
        <p:spPr>
          <a:xfrm>
            <a:off x="548640" y="274320"/>
            <a:ext cx="7315200" cy="548640"/>
          </a:xfrm>
          <a:prstGeom prst="rect">
            <a:avLst/>
          </a:prstGeom>
          <a:noFill/>
          <a:ln/>
        </p:spPr>
        <p:txBody>
          <a:bodyPr wrap="square" lIns="0" tIns="0" rIns="0" bIns="0" rtlCol="0" anchor="ctr"/>
          <a:lstStyle/>
          <a:p>
            <a:pPr indent="0" marL="0">
              <a:buNone/>
            </a:pPr>
            <a:r>
              <a:rPr lang="en-US" sz="3000" b="1" dirty="0">
                <a:solidFill>
                  <a:srgbClr val="FFFFFF"/>
                </a:solidFill>
                <a:latin typeface="Arial Black" pitchFamily="34" charset="0"/>
                <a:ea typeface="Arial Black" pitchFamily="34" charset="-122"/>
                <a:cs typeface="Arial Black" pitchFamily="34" charset="-120"/>
              </a:rPr>
              <a:t>Why </a:t>
            </a:r>
            <a:pPr indent="0" marL="0">
              <a:buNone/>
            </a:pPr>
            <a:r>
              <a:rPr lang="en-US" sz="3000" b="1" dirty="0">
                <a:solidFill>
                  <a:srgbClr val="F27A1A"/>
                </a:solidFill>
                <a:latin typeface="Arial Black" pitchFamily="34" charset="0"/>
                <a:ea typeface="Arial Black" pitchFamily="34" charset="-122"/>
                <a:cs typeface="Arial Black" pitchFamily="34" charset="-120"/>
              </a:rPr>
              <a:t>ConnexR?</a:t>
            </a:r>
            <a:endParaRPr lang="en-US" sz="3000" dirty="0"/>
          </a:p>
        </p:txBody>
      </p:sp>
      <p:sp>
        <p:nvSpPr>
          <p:cNvPr id="3" name="Shape 1"/>
          <p:cNvSpPr/>
          <p:nvPr/>
        </p:nvSpPr>
        <p:spPr>
          <a:xfrm>
            <a:off x="548640" y="100584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4" name="Shape 2"/>
          <p:cNvSpPr/>
          <p:nvPr/>
        </p:nvSpPr>
        <p:spPr>
          <a:xfrm>
            <a:off x="548640" y="1005840"/>
            <a:ext cx="54864" cy="1463040"/>
          </a:xfrm>
          <a:prstGeom prst="rect">
            <a:avLst/>
          </a:prstGeom>
          <a:solidFill>
            <a:srgbClr val="F27A1A"/>
          </a:solidFill>
          <a:ln/>
        </p:spPr>
      </p:sp>
      <p:sp>
        <p:nvSpPr>
          <p:cNvPr id="5" name="Shape 3"/>
          <p:cNvSpPr/>
          <p:nvPr/>
        </p:nvSpPr>
        <p:spPr>
          <a:xfrm>
            <a:off x="731520" y="1143000"/>
            <a:ext cx="365760" cy="365760"/>
          </a:xfrm>
          <a:prstGeom prst="ellipse">
            <a:avLst/>
          </a:prstGeom>
          <a:solidFill>
            <a:srgbClr val="F27A1A"/>
          </a:solidFill>
          <a:ln/>
        </p:spPr>
      </p:sp>
      <p:sp>
        <p:nvSpPr>
          <p:cNvPr id="6" name="Text 4"/>
          <p:cNvSpPr/>
          <p:nvPr/>
        </p:nvSpPr>
        <p:spPr>
          <a:xfrm>
            <a:off x="731520" y="114300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01</a:t>
            </a:r>
            <a:endParaRPr lang="en-US" sz="1400" dirty="0"/>
          </a:p>
        </p:txBody>
      </p:sp>
      <p:sp>
        <p:nvSpPr>
          <p:cNvPr id="7" name="Text 5"/>
          <p:cNvSpPr/>
          <p:nvPr/>
        </p:nvSpPr>
        <p:spPr>
          <a:xfrm>
            <a:off x="1234440" y="114300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Insurance Domain Expertise</a:t>
            </a:r>
            <a:endParaRPr lang="en-US" sz="1300" dirty="0"/>
          </a:p>
        </p:txBody>
      </p:sp>
      <p:sp>
        <p:nvSpPr>
          <p:cNvPr id="8" name="Text 6"/>
          <p:cNvSpPr/>
          <p:nvPr/>
        </p:nvSpPr>
        <p:spPr>
          <a:xfrm>
            <a:off x="731520" y="160020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Deep experience across property and casualty, life, health, and specialty insurance. We understand the operational, regulatory, and distribution realities of delivering insurance technology at scale.</a:t>
            </a:r>
            <a:endParaRPr lang="en-US" sz="1000" dirty="0"/>
          </a:p>
        </p:txBody>
      </p:sp>
      <p:sp>
        <p:nvSpPr>
          <p:cNvPr id="9" name="Shape 7"/>
          <p:cNvSpPr/>
          <p:nvPr/>
        </p:nvSpPr>
        <p:spPr>
          <a:xfrm>
            <a:off x="4663440" y="100584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0" name="Shape 8"/>
          <p:cNvSpPr/>
          <p:nvPr/>
        </p:nvSpPr>
        <p:spPr>
          <a:xfrm>
            <a:off x="4663440" y="1005840"/>
            <a:ext cx="54864" cy="1463040"/>
          </a:xfrm>
          <a:prstGeom prst="rect">
            <a:avLst/>
          </a:prstGeom>
          <a:solidFill>
            <a:srgbClr val="F27A1A"/>
          </a:solidFill>
          <a:ln/>
        </p:spPr>
      </p:sp>
      <p:sp>
        <p:nvSpPr>
          <p:cNvPr id="11" name="Shape 9"/>
          <p:cNvSpPr/>
          <p:nvPr/>
        </p:nvSpPr>
        <p:spPr>
          <a:xfrm>
            <a:off x="4846320" y="1143000"/>
            <a:ext cx="365760" cy="365760"/>
          </a:xfrm>
          <a:prstGeom prst="ellipse">
            <a:avLst/>
          </a:prstGeom>
          <a:solidFill>
            <a:srgbClr val="F27A1A"/>
          </a:solidFill>
          <a:ln/>
        </p:spPr>
      </p:sp>
      <p:sp>
        <p:nvSpPr>
          <p:cNvPr id="12" name="Text 10"/>
          <p:cNvSpPr/>
          <p:nvPr/>
        </p:nvSpPr>
        <p:spPr>
          <a:xfrm>
            <a:off x="4846320" y="114300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02</a:t>
            </a:r>
            <a:endParaRPr lang="en-US" sz="1400" dirty="0"/>
          </a:p>
        </p:txBody>
      </p:sp>
      <p:sp>
        <p:nvSpPr>
          <p:cNvPr id="13" name="Text 11"/>
          <p:cNvSpPr/>
          <p:nvPr/>
        </p:nvSpPr>
        <p:spPr>
          <a:xfrm>
            <a:off x="5349240" y="114300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Enterprise Platform Architecture</a:t>
            </a:r>
            <a:endParaRPr lang="en-US" sz="1300" dirty="0"/>
          </a:p>
        </p:txBody>
      </p:sp>
      <p:sp>
        <p:nvSpPr>
          <p:cNvPr id="14" name="Text 12"/>
          <p:cNvSpPr/>
          <p:nvPr/>
        </p:nvSpPr>
        <p:spPr>
          <a:xfrm>
            <a:off x="4846320" y="160020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Proven delivery of large-scale Sitecore consolidations, Azure cloud migrations, and unified digital platforms that bring dozens of acquired properties under a single, governed ecosystem.</a:t>
            </a:r>
            <a:endParaRPr lang="en-US" sz="1000" dirty="0"/>
          </a:p>
        </p:txBody>
      </p:sp>
      <p:sp>
        <p:nvSpPr>
          <p:cNvPr id="15" name="Shape 13"/>
          <p:cNvSpPr/>
          <p:nvPr/>
        </p:nvSpPr>
        <p:spPr>
          <a:xfrm>
            <a:off x="548640" y="274320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16" name="Shape 14"/>
          <p:cNvSpPr/>
          <p:nvPr/>
        </p:nvSpPr>
        <p:spPr>
          <a:xfrm>
            <a:off x="548640" y="2743200"/>
            <a:ext cx="54864" cy="1463040"/>
          </a:xfrm>
          <a:prstGeom prst="rect">
            <a:avLst/>
          </a:prstGeom>
          <a:solidFill>
            <a:srgbClr val="F27A1A"/>
          </a:solidFill>
          <a:ln/>
        </p:spPr>
      </p:sp>
      <p:sp>
        <p:nvSpPr>
          <p:cNvPr id="17" name="Shape 15"/>
          <p:cNvSpPr/>
          <p:nvPr/>
        </p:nvSpPr>
        <p:spPr>
          <a:xfrm>
            <a:off x="731520" y="2880360"/>
            <a:ext cx="365760" cy="365760"/>
          </a:xfrm>
          <a:prstGeom prst="ellipse">
            <a:avLst/>
          </a:prstGeom>
          <a:solidFill>
            <a:srgbClr val="F27A1A"/>
          </a:solidFill>
          <a:ln/>
        </p:spPr>
      </p:sp>
      <p:sp>
        <p:nvSpPr>
          <p:cNvPr id="18" name="Text 16"/>
          <p:cNvSpPr/>
          <p:nvPr/>
        </p:nvSpPr>
        <p:spPr>
          <a:xfrm>
            <a:off x="731520" y="288036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03</a:t>
            </a:r>
            <a:endParaRPr lang="en-US" sz="1400" dirty="0"/>
          </a:p>
        </p:txBody>
      </p:sp>
      <p:sp>
        <p:nvSpPr>
          <p:cNvPr id="19" name="Text 17"/>
          <p:cNvSpPr/>
          <p:nvPr/>
        </p:nvSpPr>
        <p:spPr>
          <a:xfrm>
            <a:off x="1234440" y="288036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Compliance-First Design</a:t>
            </a:r>
            <a:endParaRPr lang="en-US" sz="1300" dirty="0"/>
          </a:p>
        </p:txBody>
      </p:sp>
      <p:sp>
        <p:nvSpPr>
          <p:cNvPr id="20" name="Text 18"/>
          <p:cNvSpPr/>
          <p:nvPr/>
        </p:nvSpPr>
        <p:spPr>
          <a:xfrm>
            <a:off x="731520" y="333756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Every solution is built with regulatory compliance at the core. From data privacy and security policies to audit-ready documentation, we build systems that meet the highest governance standards.</a:t>
            </a:r>
            <a:endParaRPr lang="en-US" sz="1000" dirty="0"/>
          </a:p>
        </p:txBody>
      </p:sp>
      <p:sp>
        <p:nvSpPr>
          <p:cNvPr id="21" name="Shape 19"/>
          <p:cNvSpPr/>
          <p:nvPr/>
        </p:nvSpPr>
        <p:spPr>
          <a:xfrm>
            <a:off x="4663440" y="2743200"/>
            <a:ext cx="3749040" cy="1463040"/>
          </a:xfrm>
          <a:prstGeom prst="rect">
            <a:avLst/>
          </a:prstGeom>
          <a:solidFill>
            <a:srgbClr val="122560"/>
          </a:solidFill>
          <a:ln/>
          <a:effectLst>
            <a:outerShdw sx="100000" sy="100000" kx="0" ky="0" algn="bl" rotWithShape="0" blurRad="50800" dist="25400" dir="8100000">
              <a:srgbClr val="000000">
                <a:alpha val="12000"/>
              </a:srgbClr>
            </a:outerShdw>
          </a:effectLst>
        </p:spPr>
      </p:sp>
      <p:sp>
        <p:nvSpPr>
          <p:cNvPr id="22" name="Shape 20"/>
          <p:cNvSpPr/>
          <p:nvPr/>
        </p:nvSpPr>
        <p:spPr>
          <a:xfrm>
            <a:off x="4663440" y="2743200"/>
            <a:ext cx="54864" cy="1463040"/>
          </a:xfrm>
          <a:prstGeom prst="rect">
            <a:avLst/>
          </a:prstGeom>
          <a:solidFill>
            <a:srgbClr val="F27A1A"/>
          </a:solidFill>
          <a:ln/>
        </p:spPr>
      </p:sp>
      <p:sp>
        <p:nvSpPr>
          <p:cNvPr id="23" name="Shape 21"/>
          <p:cNvSpPr/>
          <p:nvPr/>
        </p:nvSpPr>
        <p:spPr>
          <a:xfrm>
            <a:off x="4846320" y="2880360"/>
            <a:ext cx="365760" cy="365760"/>
          </a:xfrm>
          <a:prstGeom prst="ellipse">
            <a:avLst/>
          </a:prstGeom>
          <a:solidFill>
            <a:srgbClr val="F27A1A"/>
          </a:solidFill>
          <a:ln/>
        </p:spPr>
      </p:sp>
      <p:sp>
        <p:nvSpPr>
          <p:cNvPr id="24" name="Text 22"/>
          <p:cNvSpPr/>
          <p:nvPr/>
        </p:nvSpPr>
        <p:spPr>
          <a:xfrm>
            <a:off x="4846320" y="2880360"/>
            <a:ext cx="365760" cy="365760"/>
          </a:xfrm>
          <a:prstGeom prst="rect">
            <a:avLst/>
          </a:prstGeom>
          <a:noFill/>
          <a:ln/>
        </p:spPr>
        <p:txBody>
          <a:bodyPr wrap="square" rtlCol="0" anchor="ctr"/>
          <a:lstStyle/>
          <a:p>
            <a:pPr algn="ctr" indent="0" marL="0">
              <a:buNone/>
            </a:pPr>
            <a:r>
              <a:rPr lang="en-US" sz="1400" b="1" dirty="0">
                <a:solidFill>
                  <a:srgbClr val="FFFFFF"/>
                </a:solidFill>
                <a:latin typeface="Calibri" pitchFamily="34" charset="0"/>
                <a:ea typeface="Calibri" pitchFamily="34" charset="-122"/>
                <a:cs typeface="Calibri" pitchFamily="34" charset="-120"/>
              </a:rPr>
              <a:t>04</a:t>
            </a:r>
            <a:endParaRPr lang="en-US" sz="1400" dirty="0"/>
          </a:p>
        </p:txBody>
      </p:sp>
      <p:sp>
        <p:nvSpPr>
          <p:cNvPr id="25" name="Text 23"/>
          <p:cNvSpPr/>
          <p:nvPr/>
        </p:nvSpPr>
        <p:spPr>
          <a:xfrm>
            <a:off x="5349240" y="2880360"/>
            <a:ext cx="2834640" cy="365760"/>
          </a:xfrm>
          <a:prstGeom prst="rect">
            <a:avLst/>
          </a:prstGeom>
          <a:noFill/>
          <a:ln/>
        </p:spPr>
        <p:txBody>
          <a:bodyPr wrap="square" lIns="0" tIns="0" rIns="0" bIns="0" rtlCol="0" anchor="ctr"/>
          <a:lstStyle/>
          <a:p>
            <a:pPr indent="0" marL="0">
              <a:buNone/>
            </a:pPr>
            <a:r>
              <a:rPr lang="en-US" sz="1300" b="1" dirty="0">
                <a:solidFill>
                  <a:srgbClr val="F27A1A"/>
                </a:solidFill>
                <a:latin typeface="Calibri" pitchFamily="34" charset="0"/>
                <a:ea typeface="Calibri" pitchFamily="34" charset="-122"/>
                <a:cs typeface="Calibri" pitchFamily="34" charset="-120"/>
              </a:rPr>
              <a:t>Measurable Operational Outcomes</a:t>
            </a:r>
            <a:endParaRPr lang="en-US" sz="1300" dirty="0"/>
          </a:p>
        </p:txBody>
      </p:sp>
      <p:sp>
        <p:nvSpPr>
          <p:cNvPr id="26" name="Text 24"/>
          <p:cNvSpPr/>
          <p:nvPr/>
        </p:nvSpPr>
        <p:spPr>
          <a:xfrm>
            <a:off x="4846320" y="3337560"/>
            <a:ext cx="3383280" cy="777240"/>
          </a:xfrm>
          <a:prstGeom prst="rect">
            <a:avLst/>
          </a:prstGeom>
          <a:noFill/>
          <a:ln/>
        </p:spPr>
        <p:txBody>
          <a:bodyPr wrap="square" lIns="0" tIns="0" rIns="0" bIns="0" rtlCol="0" anchor="ctr"/>
          <a:lstStyle/>
          <a:p>
            <a:pPr indent="0" marL="0">
              <a:lnSpc>
                <a:spcPct val="130000"/>
              </a:lnSpc>
              <a:buNone/>
            </a:pPr>
            <a:r>
              <a:rPr lang="en-US" sz="1000" dirty="0">
                <a:solidFill>
                  <a:srgbClr val="C0CBE0"/>
                </a:solidFill>
                <a:latin typeface="Calibri" pitchFamily="34" charset="0"/>
                <a:ea typeface="Calibri" pitchFamily="34" charset="-122"/>
                <a:cs typeface="Calibri" pitchFamily="34" charset="-120"/>
              </a:rPr>
              <a:t>Every engagement targets quantifiable results: lower operational costs, faster claims settlement, reduced fraud losses, and improved customer retention across your entire book of business.</a:t>
            </a:r>
            <a:endParaRPr lang="en-US" sz="1000" dirty="0"/>
          </a:p>
        </p:txBody>
      </p:sp>
      <p:sp>
        <p:nvSpPr>
          <p:cNvPr id="27" name="Shape 25"/>
          <p:cNvSpPr/>
          <p:nvPr/>
        </p:nvSpPr>
        <p:spPr>
          <a:xfrm>
            <a:off x="2743200" y="4114800"/>
            <a:ext cx="3657600" cy="411480"/>
          </a:xfrm>
          <a:prstGeom prst="rect">
            <a:avLst/>
          </a:prstGeom>
          <a:solidFill>
            <a:srgbClr val="F27A1A"/>
          </a:solidFill>
          <a:ln/>
        </p:spPr>
      </p:sp>
      <p:sp>
        <p:nvSpPr>
          <p:cNvPr id="28" name="Text 26"/>
          <p:cNvSpPr/>
          <p:nvPr/>
        </p:nvSpPr>
        <p:spPr>
          <a:xfrm>
            <a:off x="2743200" y="4114800"/>
            <a:ext cx="3657600" cy="411480"/>
          </a:xfrm>
          <a:prstGeom prst="rect">
            <a:avLst/>
          </a:prstGeom>
          <a:noFill/>
          <a:ln/>
        </p:spPr>
        <p:txBody>
          <a:bodyPr wrap="square" rtlCol="0" anchor="ctr"/>
          <a:lstStyle/>
          <a:p>
            <a:pPr algn="ctr" indent="0" marL="0">
              <a:buNone/>
            </a:pPr>
            <a:r>
              <a:rPr lang="en-US" sz="1200" b="1" dirty="0">
                <a:solidFill>
                  <a:srgbClr val="FFFFFF"/>
                </a:solidFill>
                <a:latin typeface="Calibri" pitchFamily="34" charset="0"/>
                <a:ea typeface="Calibri" pitchFamily="34" charset="-122"/>
                <a:cs typeface="Calibri" pitchFamily="34" charset="-120"/>
              </a:rPr>
              <a:t>Let's Build Something Great Together</a:t>
            </a:r>
            <a:endParaRPr lang="en-US" sz="1200" dirty="0"/>
          </a:p>
        </p:txBody>
      </p:sp>
      <p:sp>
        <p:nvSpPr>
          <p:cNvPr id="29" name="Shape 27"/>
          <p:cNvSpPr/>
          <p:nvPr/>
        </p:nvSpPr>
        <p:spPr>
          <a:xfrm>
            <a:off x="0" y="4681728"/>
            <a:ext cx="9144000" cy="461772"/>
          </a:xfrm>
          <a:prstGeom prst="rect">
            <a:avLst/>
          </a:prstGeom>
          <a:solidFill>
            <a:srgbClr val="0A1235"/>
          </a:solidFill>
          <a:ln/>
        </p:spPr>
      </p:sp>
      <p:pic>
        <p:nvPicPr>
          <p:cNvPr id="30" name="Image 0" descr="/sessions/peaceful-jolly-allen/logos/real/ConnexR-logo-white-transparent.png">    </p:cNvPr>
          <p:cNvPicPr>
            <a:picLocks noChangeAspect="1"/>
          </p:cNvPicPr>
          <p:nvPr/>
        </p:nvPicPr>
        <p:blipFill>
          <a:blip r:embed="rId1"/>
          <a:stretch>
            <a:fillRect/>
          </a:stretch>
        </p:blipFill>
        <p:spPr>
          <a:xfrm>
            <a:off x="320040" y="4727448"/>
            <a:ext cx="1097280" cy="301752"/>
          </a:xfrm>
          <a:prstGeom prst="rect">
            <a:avLst/>
          </a:prstGeom>
        </p:spPr>
      </p:pic>
      <p:sp>
        <p:nvSpPr>
          <p:cNvPr id="31" name="Text 28"/>
          <p:cNvSpPr/>
          <p:nvPr/>
        </p:nvSpPr>
        <p:spPr>
          <a:xfrm>
            <a:off x="2743200" y="4681728"/>
            <a:ext cx="5943600" cy="461772"/>
          </a:xfrm>
          <a:prstGeom prst="rect">
            <a:avLst/>
          </a:prstGeom>
          <a:noFill/>
          <a:ln/>
        </p:spPr>
        <p:txBody>
          <a:bodyPr wrap="square" rtlCol="0" anchor="ctr"/>
          <a:lstStyle/>
          <a:p>
            <a:pPr algn="r" indent="0" marL="0">
              <a:buNone/>
            </a:pPr>
            <a:r>
              <a:rPr lang="en-US" sz="850" dirty="0">
                <a:solidFill>
                  <a:srgbClr val="A0B4D4"/>
                </a:solidFill>
                <a:latin typeface="Calibri" pitchFamily="34" charset="0"/>
                <a:ea typeface="Calibri" pitchFamily="34" charset="-122"/>
                <a:cs typeface="Calibri" pitchFamily="34" charset="-120"/>
              </a:rPr>
              <a:t>www.connexr.com  |  info@connexr.com  |  469-927-3307</a:t>
            </a:r>
            <a:endParaRPr lang="en-US" sz="8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ConnexR: Insurance Unified Digital Insurance Platform</dc:title>
  <dc:subject>PptxGenJS Presentation</dc:subject>
  <dc:creator>ConnexR</dc:creator>
  <cp:lastModifiedBy>ConnexR</cp:lastModifiedBy>
  <cp:revision>1</cp:revision>
  <dcterms:created xsi:type="dcterms:W3CDTF">2026-04-01T16:35:08Z</dcterms:created>
  <dcterms:modified xsi:type="dcterms:W3CDTF">2026-04-01T16:35:08Z</dcterms:modified>
</cp:coreProperties>
</file>