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1C4A"/>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22560">
              <a:alpha val="70000"/>
            </a:srgbClr>
          </a:solidFill>
          <a:ln/>
        </p:spPr>
      </p:sp>
      <p:sp>
        <p:nvSpPr>
          <p:cNvPr id="3" name="Shape 1"/>
          <p:cNvSpPr/>
          <p:nvPr/>
        </p:nvSpPr>
        <p:spPr>
          <a:xfrm>
            <a:off x="0" y="4892040"/>
            <a:ext cx="9144000" cy="251460"/>
          </a:xfrm>
          <a:prstGeom prst="rect">
            <a:avLst/>
          </a:prstGeom>
          <a:solidFill>
            <a:srgbClr val="F27A1A"/>
          </a:solidFill>
          <a:ln/>
        </p:spPr>
      </p:sp>
      <p:pic>
        <p:nvPicPr>
          <p:cNvPr id="4" name="Image 0" descr="/sessions/peaceful-jolly-allen/logos/real/ConnexR-logo-white-transparent.png">    </p:cNvPr>
          <p:cNvPicPr>
            <a:picLocks noChangeAspect="1"/>
          </p:cNvPicPr>
          <p:nvPr/>
        </p:nvPicPr>
        <p:blipFill>
          <a:blip r:embed="rId1"/>
          <a:stretch>
            <a:fillRect/>
          </a:stretch>
        </p:blipFill>
        <p:spPr>
          <a:xfrm>
            <a:off x="548640" y="274320"/>
            <a:ext cx="2377440" cy="658368"/>
          </a:xfrm>
          <a:prstGeom prst="rect">
            <a:avLst/>
          </a:prstGeom>
        </p:spPr>
      </p:pic>
      <p:sp>
        <p:nvSpPr>
          <p:cNvPr id="5" name="Text 2"/>
          <p:cNvSpPr/>
          <p:nvPr/>
        </p:nvSpPr>
        <p:spPr>
          <a:xfrm>
            <a:off x="548640" y="1097280"/>
            <a:ext cx="7772400" cy="1645920"/>
          </a:xfrm>
          <a:prstGeom prst="rect">
            <a:avLst/>
          </a:prstGeom>
          <a:noFill/>
          <a:ln/>
        </p:spPr>
        <p:txBody>
          <a:bodyPr wrap="square" lIns="0" tIns="0" rIns="0" bIns="0" rtlCol="0" anchor="ctr"/>
          <a:lstStyle/>
          <a:p>
            <a:pPr indent="0" marL="0">
              <a:lnSpc>
                <a:spcPct val="110000"/>
              </a:lnSpc>
              <a:buNone/>
            </a:pPr>
            <a:r>
              <a:rPr lang="en-US" sz="3600" b="1" dirty="0">
                <a:solidFill>
                  <a:srgbClr val="FFFFFF"/>
                </a:solidFill>
                <a:latin typeface="Arial Black" pitchFamily="34" charset="0"/>
                <a:ea typeface="Arial Black" pitchFamily="34" charset="-122"/>
                <a:cs typeface="Arial Black" pitchFamily="34" charset="-120"/>
              </a:rPr>
              <a:t>Retail &amp; E-Commerce</a:t>
            </a:r>
            <a:endParaRPr lang="en-US" sz="3600" dirty="0"/>
          </a:p>
          <a:p>
            <a:pPr indent="0" marL="0">
              <a:lnSpc>
                <a:spcPct val="110000"/>
              </a:lnSpc>
              <a:buNone/>
            </a:pPr>
            <a:r>
              <a:rPr lang="en-US" sz="3600" b="1" dirty="0">
                <a:solidFill>
                  <a:srgbClr val="F27A1A"/>
                </a:solidFill>
                <a:latin typeface="Arial Black" pitchFamily="34" charset="0"/>
                <a:ea typeface="Arial Black" pitchFamily="34" charset="-122"/>
                <a:cs typeface="Arial Black" pitchFamily="34" charset="-120"/>
              </a:rPr>
              <a:t>Salesforce Solutions</a:t>
            </a:r>
            <a:endParaRPr lang="en-US" sz="3600" dirty="0"/>
          </a:p>
        </p:txBody>
      </p:sp>
      <p:sp>
        <p:nvSpPr>
          <p:cNvPr id="6" name="Shape 3"/>
          <p:cNvSpPr/>
          <p:nvPr/>
        </p:nvSpPr>
        <p:spPr>
          <a:xfrm>
            <a:off x="548640" y="2926080"/>
            <a:ext cx="4114800" cy="365760"/>
          </a:xfrm>
          <a:prstGeom prst="rect">
            <a:avLst/>
          </a:prstGeom>
          <a:solidFill>
            <a:srgbClr val="122560"/>
          </a:solidFill>
          <a:ln/>
        </p:spPr>
      </p:sp>
      <p:sp>
        <p:nvSpPr>
          <p:cNvPr id="7" name="Text 4"/>
          <p:cNvSpPr/>
          <p:nvPr/>
        </p:nvSpPr>
        <p:spPr>
          <a:xfrm>
            <a:off x="548640" y="2926080"/>
            <a:ext cx="4114800" cy="365760"/>
          </a:xfrm>
          <a:prstGeom prst="rect">
            <a:avLst/>
          </a:prstGeom>
          <a:noFill/>
          <a:ln/>
        </p:spPr>
        <p:txBody>
          <a:bodyPr wrap="square" rtlCol="0" anchor="ctr"/>
          <a:lstStyle/>
          <a:p>
            <a:pPr algn="ctr" indent="0" marL="0">
              <a:buNone/>
            </a:pPr>
            <a:r>
              <a:rPr lang="en-US" sz="1000" b="1" spc="200" kern="0" dirty="0">
                <a:solidFill>
                  <a:srgbClr val="A0B4D4"/>
                </a:solidFill>
                <a:latin typeface="Calibri" pitchFamily="34" charset="0"/>
                <a:ea typeface="Calibri" pitchFamily="34" charset="-122"/>
                <a:cs typeface="Calibri" pitchFamily="34" charset="-120"/>
              </a:rPr>
              <a:t>RETAIL &amp; E-COMMERCE CAPABILITIES</a:t>
            </a:r>
            <a:endParaRPr lang="en-US" sz="1000" dirty="0"/>
          </a:p>
        </p:txBody>
      </p:sp>
      <p:sp>
        <p:nvSpPr>
          <p:cNvPr id="8" name="Text 5"/>
          <p:cNvSpPr/>
          <p:nvPr/>
        </p:nvSpPr>
        <p:spPr>
          <a:xfrm>
            <a:off x="548640" y="3429000"/>
            <a:ext cx="4572000" cy="365760"/>
          </a:xfrm>
          <a:prstGeom prst="rect">
            <a:avLst/>
          </a:prstGeom>
          <a:noFill/>
          <a:ln/>
        </p:spPr>
        <p:txBody>
          <a:bodyPr wrap="square" lIns="0" tIns="0" rIns="0" bIns="0" rtlCol="0" anchor="ctr"/>
          <a:lstStyle/>
          <a:p>
            <a:pPr indent="0" marL="0">
              <a:buNone/>
            </a:pPr>
            <a:r>
              <a:rPr lang="en-US" sz="1400" i="1" dirty="0">
                <a:solidFill>
                  <a:srgbClr val="C0CBE0"/>
                </a:solidFill>
                <a:latin typeface="Calibri" pitchFamily="34" charset="0"/>
                <a:ea typeface="Calibri" pitchFamily="34" charset="-122"/>
                <a:cs typeface="Calibri" pitchFamily="34" charset="-120"/>
              </a:rPr>
              <a:t>Unified Commerce Platforms for Modern Retail</a:t>
            </a:r>
            <a:endParaRPr lang="en-US" sz="1400" dirty="0"/>
          </a:p>
        </p:txBody>
      </p:sp>
      <p:sp>
        <p:nvSpPr>
          <p:cNvPr id="9" name="Shape 6"/>
          <p:cNvSpPr/>
          <p:nvPr/>
        </p:nvSpPr>
        <p:spPr>
          <a:xfrm>
            <a:off x="6583680" y="411480"/>
            <a:ext cx="2194560" cy="411480"/>
          </a:xfrm>
          <a:prstGeom prst="rect">
            <a:avLst/>
          </a:prstGeom>
          <a:solidFill>
            <a:srgbClr val="F27A1A"/>
          </a:solidFill>
          <a:ln/>
        </p:spPr>
      </p:sp>
      <p:sp>
        <p:nvSpPr>
          <p:cNvPr id="10" name="Text 7"/>
          <p:cNvSpPr/>
          <p:nvPr/>
        </p:nvSpPr>
        <p:spPr>
          <a:xfrm>
            <a:off x="6583680" y="411480"/>
            <a:ext cx="2194560" cy="411480"/>
          </a:xfrm>
          <a:prstGeom prst="rect">
            <a:avLst/>
          </a:prstGeom>
          <a:noFill/>
          <a:ln/>
        </p:spPr>
        <p:txBody>
          <a:bodyPr wrap="square" rtlCol="0" anchor="ctr"/>
          <a:lstStyle/>
          <a:p>
            <a:pPr algn="ctr" indent="0" marL="0">
              <a:buNone/>
            </a:pPr>
            <a:r>
              <a:rPr lang="en-US" sz="900" b="1" spc="200" kern="0" dirty="0">
                <a:solidFill>
                  <a:srgbClr val="FFFFFF"/>
                </a:solidFill>
                <a:latin typeface="Calibri" pitchFamily="34" charset="0"/>
                <a:ea typeface="Calibri" pitchFamily="34" charset="-122"/>
                <a:cs typeface="Calibri" pitchFamily="34" charset="-120"/>
              </a:rPr>
              <a:t>CASE STUDIES</a:t>
            </a:r>
            <a:endParaRPr lang="en-US" sz="900" dirty="0"/>
          </a:p>
        </p:txBody>
      </p:sp>
      <p:sp>
        <p:nvSpPr>
          <p:cNvPr id="11" name="Text 8"/>
          <p:cNvSpPr/>
          <p:nvPr/>
        </p:nvSpPr>
        <p:spPr>
          <a:xfrm>
            <a:off x="0" y="4892040"/>
            <a:ext cx="9144000" cy="25146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www.connexr.com  |  info@connexr.com  |  469-927-3307</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228600"/>
            <a:ext cx="3657600" cy="274320"/>
          </a:xfrm>
          <a:prstGeom prst="rect">
            <a:avLst/>
          </a:prstGeom>
          <a:noFill/>
          <a:ln/>
        </p:spPr>
        <p:txBody>
          <a:bodyPr wrap="square" lIns="0" tIns="0" rIns="0" bIns="0" rtlCol="0" anchor="ctr"/>
          <a:lstStyle/>
          <a:p>
            <a:pPr indent="0" marL="0">
              <a:buNone/>
            </a:pPr>
            <a:r>
              <a:rPr lang="en-US" sz="1000" b="1" spc="300" kern="0" dirty="0">
                <a:solidFill>
                  <a:srgbClr val="F27A1A"/>
                </a:solidFill>
                <a:latin typeface="Calibri" pitchFamily="34" charset="0"/>
                <a:ea typeface="Calibri" pitchFamily="34" charset="-122"/>
                <a:cs typeface="Calibri" pitchFamily="34" charset="-120"/>
              </a:rPr>
              <a:t>ENGAGEMENT OVERVIEW</a:t>
            </a:r>
            <a:endParaRPr lang="en-US" sz="1000" dirty="0"/>
          </a:p>
        </p:txBody>
      </p:sp>
      <p:sp>
        <p:nvSpPr>
          <p:cNvPr id="4" name="Text 2"/>
          <p:cNvSpPr/>
          <p:nvPr/>
        </p:nvSpPr>
        <p:spPr>
          <a:xfrm>
            <a:off x="548640" y="548640"/>
            <a:ext cx="7772400" cy="457200"/>
          </a:xfrm>
          <a:prstGeom prst="rect">
            <a:avLst/>
          </a:prstGeom>
          <a:noFill/>
          <a:ln/>
        </p:spPr>
        <p:txBody>
          <a:bodyPr wrap="square" lIns="0" tIns="0" rIns="0" bIns="0" rtlCol="0" anchor="ctr"/>
          <a:lstStyle/>
          <a:p>
            <a:pPr indent="0" marL="0">
              <a:buNone/>
            </a:pPr>
            <a:r>
              <a:rPr lang="en-US" sz="2400" b="1" dirty="0">
                <a:solidFill>
                  <a:srgbClr val="122560"/>
                </a:solidFill>
                <a:latin typeface="Arial Black" pitchFamily="34" charset="0"/>
                <a:ea typeface="Arial Black" pitchFamily="34" charset="-122"/>
                <a:cs typeface="Arial Black" pitchFamily="34" charset="-120"/>
              </a:rPr>
              <a:t>Retail &amp; E-Commerce Transformation</a:t>
            </a:r>
            <a:endParaRPr lang="en-US" sz="2400" dirty="0"/>
          </a:p>
        </p:txBody>
      </p:sp>
      <p:sp>
        <p:nvSpPr>
          <p:cNvPr id="5" name="Shape 3"/>
          <p:cNvSpPr/>
          <p:nvPr/>
        </p:nvSpPr>
        <p:spPr>
          <a:xfrm>
            <a:off x="457200" y="1188720"/>
            <a:ext cx="47548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457200" y="1188720"/>
            <a:ext cx="54864" cy="2286000"/>
          </a:xfrm>
          <a:prstGeom prst="rect">
            <a:avLst/>
          </a:prstGeom>
          <a:solidFill>
            <a:srgbClr val="F27A1A"/>
          </a:solidFill>
          <a:ln/>
        </p:spPr>
      </p:sp>
      <p:sp>
        <p:nvSpPr>
          <p:cNvPr id="7" name="Text 5"/>
          <p:cNvSpPr/>
          <p:nvPr/>
        </p:nvSpPr>
        <p:spPr>
          <a:xfrm>
            <a:off x="731520" y="1280160"/>
            <a:ext cx="41148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THE CHALLENGE</a:t>
            </a:r>
            <a:endParaRPr lang="en-US" sz="1000" dirty="0"/>
          </a:p>
        </p:txBody>
      </p:sp>
      <p:sp>
        <p:nvSpPr>
          <p:cNvPr id="8" name="Text 6"/>
          <p:cNvSpPr/>
          <p:nvPr/>
        </p:nvSpPr>
        <p:spPr>
          <a:xfrm>
            <a:off x="731520" y="1600200"/>
            <a:ext cx="4297680" cy="1737360"/>
          </a:xfrm>
          <a:prstGeom prst="rect">
            <a:avLst/>
          </a:prstGeom>
          <a:noFill/>
          <a:ln/>
        </p:spPr>
        <p:txBody>
          <a:bodyPr wrap="square" lIns="0" tIns="0" rIns="0" bIns="0" rtlCol="0" anchor="ctr"/>
          <a:lstStyle/>
          <a:p>
            <a:pPr indent="0" marL="0">
              <a:lnSpc>
                <a:spcPct val="130000"/>
              </a:lnSpc>
              <a:buNone/>
            </a:pPr>
            <a:r>
              <a:rPr lang="en-US" sz="1050" dirty="0">
                <a:solidFill>
                  <a:srgbClr val="2D3748"/>
                </a:solidFill>
                <a:latin typeface="Calibri" pitchFamily="34" charset="0"/>
                <a:ea typeface="Calibri" pitchFamily="34" charset="-122"/>
                <a:cs typeface="Calibri" pitchFamily="34" charset="-120"/>
              </a:rPr>
              <a:t>Retail enterprises operating across direct-to-consumer and wholesale channels face fragmented experiences across multiple platforms. Customer data sits in silos, preventing unified journey visibility. Sales teams lack insight into online browsing behavior, service agents operate without customer context, and static product recommendations fail to reflect real shopper intent. The result: missed engagement windows, slow B2B sales cycles, and disconnected digital and physical store experiences.</a:t>
            </a:r>
            <a:endParaRPr lang="en-US" sz="1050" dirty="0"/>
          </a:p>
        </p:txBody>
      </p:sp>
      <p:sp>
        <p:nvSpPr>
          <p:cNvPr id="9" name="Shape 7"/>
          <p:cNvSpPr/>
          <p:nvPr/>
        </p:nvSpPr>
        <p:spPr>
          <a:xfrm>
            <a:off x="5394960" y="1188720"/>
            <a:ext cx="33832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0" name="Shape 8"/>
          <p:cNvSpPr/>
          <p:nvPr/>
        </p:nvSpPr>
        <p:spPr>
          <a:xfrm>
            <a:off x="5394960" y="1188720"/>
            <a:ext cx="54864" cy="2286000"/>
          </a:xfrm>
          <a:prstGeom prst="rect">
            <a:avLst/>
          </a:prstGeom>
          <a:solidFill>
            <a:srgbClr val="122560"/>
          </a:solidFill>
          <a:ln/>
        </p:spPr>
      </p:sp>
      <p:sp>
        <p:nvSpPr>
          <p:cNvPr id="11" name="Text 9"/>
          <p:cNvSpPr/>
          <p:nvPr/>
        </p:nvSpPr>
        <p:spPr>
          <a:xfrm>
            <a:off x="5669280" y="1280160"/>
            <a:ext cx="292608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PLATFORM &amp; CAPABILITIES</a:t>
            </a:r>
            <a:endParaRPr lang="en-US" sz="1000" dirty="0"/>
          </a:p>
        </p:txBody>
      </p:sp>
      <p:sp>
        <p:nvSpPr>
          <p:cNvPr id="12" name="Shape 10"/>
          <p:cNvSpPr/>
          <p:nvPr/>
        </p:nvSpPr>
        <p:spPr>
          <a:xfrm>
            <a:off x="5669280" y="1645920"/>
            <a:ext cx="960120" cy="237744"/>
          </a:xfrm>
          <a:prstGeom prst="rect">
            <a:avLst/>
          </a:prstGeom>
          <a:solidFill>
            <a:srgbClr val="122560"/>
          </a:solidFill>
          <a:ln/>
        </p:spPr>
      </p:sp>
      <p:sp>
        <p:nvSpPr>
          <p:cNvPr id="13" name="Text 11"/>
          <p:cNvSpPr/>
          <p:nvPr/>
        </p:nvSpPr>
        <p:spPr>
          <a:xfrm>
            <a:off x="5669280"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Commerce Cloud</a:t>
            </a:r>
            <a:endParaRPr lang="en-US" sz="700" dirty="0"/>
          </a:p>
        </p:txBody>
      </p:sp>
      <p:sp>
        <p:nvSpPr>
          <p:cNvPr id="14" name="Shape 12"/>
          <p:cNvSpPr/>
          <p:nvPr/>
        </p:nvSpPr>
        <p:spPr>
          <a:xfrm>
            <a:off x="6702552" y="1645920"/>
            <a:ext cx="960120" cy="237744"/>
          </a:xfrm>
          <a:prstGeom prst="rect">
            <a:avLst/>
          </a:prstGeom>
          <a:solidFill>
            <a:srgbClr val="122560"/>
          </a:solidFill>
          <a:ln/>
        </p:spPr>
      </p:sp>
      <p:sp>
        <p:nvSpPr>
          <p:cNvPr id="15" name="Text 13"/>
          <p:cNvSpPr/>
          <p:nvPr/>
        </p:nvSpPr>
        <p:spPr>
          <a:xfrm>
            <a:off x="6702552"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Experience Cloud</a:t>
            </a:r>
            <a:endParaRPr lang="en-US" sz="700" dirty="0"/>
          </a:p>
        </p:txBody>
      </p:sp>
      <p:sp>
        <p:nvSpPr>
          <p:cNvPr id="16" name="Shape 14"/>
          <p:cNvSpPr/>
          <p:nvPr/>
        </p:nvSpPr>
        <p:spPr>
          <a:xfrm>
            <a:off x="7735824" y="1645920"/>
            <a:ext cx="960120" cy="237744"/>
          </a:xfrm>
          <a:prstGeom prst="rect">
            <a:avLst/>
          </a:prstGeom>
          <a:solidFill>
            <a:srgbClr val="122560"/>
          </a:solidFill>
          <a:ln/>
        </p:spPr>
      </p:sp>
      <p:sp>
        <p:nvSpPr>
          <p:cNvPr id="17" name="Text 15"/>
          <p:cNvSpPr/>
          <p:nvPr/>
        </p:nvSpPr>
        <p:spPr>
          <a:xfrm>
            <a:off x="7735824"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Sales Cloud</a:t>
            </a:r>
            <a:endParaRPr lang="en-US" sz="700" dirty="0"/>
          </a:p>
        </p:txBody>
      </p:sp>
      <p:sp>
        <p:nvSpPr>
          <p:cNvPr id="18" name="Shape 16"/>
          <p:cNvSpPr/>
          <p:nvPr/>
        </p:nvSpPr>
        <p:spPr>
          <a:xfrm>
            <a:off x="5669280" y="1956816"/>
            <a:ext cx="960120" cy="237744"/>
          </a:xfrm>
          <a:prstGeom prst="rect">
            <a:avLst/>
          </a:prstGeom>
          <a:solidFill>
            <a:srgbClr val="122560"/>
          </a:solidFill>
          <a:ln/>
        </p:spPr>
      </p:sp>
      <p:sp>
        <p:nvSpPr>
          <p:cNvPr id="19" name="Text 17"/>
          <p:cNvSpPr/>
          <p:nvPr/>
        </p:nvSpPr>
        <p:spPr>
          <a:xfrm>
            <a:off x="5669280"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Service Cloud</a:t>
            </a:r>
            <a:endParaRPr lang="en-US" sz="700" dirty="0"/>
          </a:p>
        </p:txBody>
      </p:sp>
      <p:sp>
        <p:nvSpPr>
          <p:cNvPr id="20" name="Shape 18"/>
          <p:cNvSpPr/>
          <p:nvPr/>
        </p:nvSpPr>
        <p:spPr>
          <a:xfrm>
            <a:off x="6702552" y="1956816"/>
            <a:ext cx="960120" cy="237744"/>
          </a:xfrm>
          <a:prstGeom prst="rect">
            <a:avLst/>
          </a:prstGeom>
          <a:solidFill>
            <a:srgbClr val="122560"/>
          </a:solidFill>
          <a:ln/>
        </p:spPr>
      </p:sp>
      <p:sp>
        <p:nvSpPr>
          <p:cNvPr id="21" name="Text 19"/>
          <p:cNvSpPr/>
          <p:nvPr/>
        </p:nvSpPr>
        <p:spPr>
          <a:xfrm>
            <a:off x="6702552"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Data Platforms</a:t>
            </a:r>
            <a:endParaRPr lang="en-US" sz="700" dirty="0"/>
          </a:p>
        </p:txBody>
      </p:sp>
      <p:sp>
        <p:nvSpPr>
          <p:cNvPr id="22" name="Shape 20"/>
          <p:cNvSpPr/>
          <p:nvPr/>
        </p:nvSpPr>
        <p:spPr>
          <a:xfrm>
            <a:off x="7735824" y="1956816"/>
            <a:ext cx="960120" cy="237744"/>
          </a:xfrm>
          <a:prstGeom prst="rect">
            <a:avLst/>
          </a:prstGeom>
          <a:solidFill>
            <a:srgbClr val="122560"/>
          </a:solidFill>
          <a:ln/>
        </p:spPr>
      </p:sp>
      <p:sp>
        <p:nvSpPr>
          <p:cNvPr id="23" name="Text 21"/>
          <p:cNvSpPr/>
          <p:nvPr/>
        </p:nvSpPr>
        <p:spPr>
          <a:xfrm>
            <a:off x="7735824"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Personalization</a:t>
            </a:r>
            <a:endParaRPr lang="en-US" sz="700" dirty="0"/>
          </a:p>
        </p:txBody>
      </p:sp>
      <p:sp>
        <p:nvSpPr>
          <p:cNvPr id="24" name="Shape 22"/>
          <p:cNvSpPr/>
          <p:nvPr/>
        </p:nvSpPr>
        <p:spPr>
          <a:xfrm>
            <a:off x="5669280" y="2267712"/>
            <a:ext cx="960120" cy="237744"/>
          </a:xfrm>
          <a:prstGeom prst="rect">
            <a:avLst/>
          </a:prstGeom>
          <a:solidFill>
            <a:srgbClr val="122560"/>
          </a:solidFill>
          <a:ln/>
        </p:spPr>
      </p:sp>
      <p:sp>
        <p:nvSpPr>
          <p:cNvPr id="25" name="Text 23"/>
          <p:cNvSpPr/>
          <p:nvPr/>
        </p:nvSpPr>
        <p:spPr>
          <a:xfrm>
            <a:off x="5669280"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Omnichannel</a:t>
            </a:r>
            <a:endParaRPr lang="en-US" sz="700" dirty="0"/>
          </a:p>
        </p:txBody>
      </p:sp>
      <p:sp>
        <p:nvSpPr>
          <p:cNvPr id="26" name="Shape 24"/>
          <p:cNvSpPr/>
          <p:nvPr/>
        </p:nvSpPr>
        <p:spPr>
          <a:xfrm>
            <a:off x="6702552" y="2267712"/>
            <a:ext cx="960120" cy="237744"/>
          </a:xfrm>
          <a:prstGeom prst="rect">
            <a:avLst/>
          </a:prstGeom>
          <a:solidFill>
            <a:srgbClr val="122560"/>
          </a:solidFill>
          <a:ln/>
        </p:spPr>
      </p:sp>
      <p:sp>
        <p:nvSpPr>
          <p:cNvPr id="27" name="Text 25"/>
          <p:cNvSpPr/>
          <p:nvPr/>
        </p:nvSpPr>
        <p:spPr>
          <a:xfrm>
            <a:off x="6702552"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Dynamic Pricing</a:t>
            </a:r>
            <a:endParaRPr lang="en-US" sz="700" dirty="0"/>
          </a:p>
        </p:txBody>
      </p:sp>
      <p:sp>
        <p:nvSpPr>
          <p:cNvPr id="28" name="Shape 26"/>
          <p:cNvSpPr/>
          <p:nvPr/>
        </p:nvSpPr>
        <p:spPr>
          <a:xfrm>
            <a:off x="7735824" y="2267712"/>
            <a:ext cx="960120" cy="237744"/>
          </a:xfrm>
          <a:prstGeom prst="rect">
            <a:avLst/>
          </a:prstGeom>
          <a:solidFill>
            <a:srgbClr val="122560"/>
          </a:solidFill>
          <a:ln/>
        </p:spPr>
      </p:sp>
      <p:sp>
        <p:nvSpPr>
          <p:cNvPr id="29" name="Text 27"/>
          <p:cNvSpPr/>
          <p:nvPr/>
        </p:nvSpPr>
        <p:spPr>
          <a:xfrm>
            <a:off x="7735824"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Analytics</a:t>
            </a:r>
            <a:endParaRPr lang="en-US" sz="700" dirty="0"/>
          </a:p>
        </p:txBody>
      </p:sp>
      <p:sp>
        <p:nvSpPr>
          <p:cNvPr id="30" name="Shape 28"/>
          <p:cNvSpPr/>
          <p:nvPr/>
        </p:nvSpPr>
        <p:spPr>
          <a:xfrm>
            <a:off x="0" y="3749040"/>
            <a:ext cx="9144000" cy="36576"/>
          </a:xfrm>
          <a:prstGeom prst="rect">
            <a:avLst/>
          </a:prstGeom>
          <a:solidFill>
            <a:srgbClr val="E8EAF0"/>
          </a:solidFill>
          <a:ln/>
        </p:spPr>
      </p:sp>
      <p:sp>
        <p:nvSpPr>
          <p:cNvPr id="31" name="Text 29"/>
          <p:cNvSpPr/>
          <p:nvPr/>
        </p:nvSpPr>
        <p:spPr>
          <a:xfrm>
            <a:off x="4572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35%</a:t>
            </a:r>
            <a:endParaRPr lang="en-US" sz="2600" dirty="0"/>
          </a:p>
        </p:txBody>
      </p:sp>
      <p:sp>
        <p:nvSpPr>
          <p:cNvPr id="32" name="Text 30"/>
          <p:cNvSpPr/>
          <p:nvPr/>
        </p:nvSpPr>
        <p:spPr>
          <a:xfrm>
            <a:off x="4572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Faster B2B Sales Cycles</a:t>
            </a:r>
            <a:endParaRPr lang="en-US" sz="900" dirty="0"/>
          </a:p>
        </p:txBody>
      </p:sp>
      <p:sp>
        <p:nvSpPr>
          <p:cNvPr id="33" name="Text 31"/>
          <p:cNvSpPr/>
          <p:nvPr/>
        </p:nvSpPr>
        <p:spPr>
          <a:xfrm>
            <a:off x="25146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22%</a:t>
            </a:r>
            <a:endParaRPr lang="en-US" sz="2600" dirty="0"/>
          </a:p>
        </p:txBody>
      </p:sp>
      <p:sp>
        <p:nvSpPr>
          <p:cNvPr id="34" name="Text 32"/>
          <p:cNvSpPr/>
          <p:nvPr/>
        </p:nvSpPr>
        <p:spPr>
          <a:xfrm>
            <a:off x="25146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Conversion Lift</a:t>
            </a:r>
            <a:endParaRPr lang="en-US" sz="900" dirty="0"/>
          </a:p>
        </p:txBody>
      </p:sp>
      <p:sp>
        <p:nvSpPr>
          <p:cNvPr id="35" name="Text 33"/>
          <p:cNvSpPr/>
          <p:nvPr/>
        </p:nvSpPr>
        <p:spPr>
          <a:xfrm>
            <a:off x="45720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40%</a:t>
            </a:r>
            <a:endParaRPr lang="en-US" sz="2600" dirty="0"/>
          </a:p>
        </p:txBody>
      </p:sp>
      <p:sp>
        <p:nvSpPr>
          <p:cNvPr id="36" name="Text 34"/>
          <p:cNvSpPr/>
          <p:nvPr/>
        </p:nvSpPr>
        <p:spPr>
          <a:xfrm>
            <a:off x="45720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Service Efficiency Gain</a:t>
            </a:r>
            <a:endParaRPr lang="en-US" sz="900" dirty="0"/>
          </a:p>
        </p:txBody>
      </p:sp>
      <p:sp>
        <p:nvSpPr>
          <p:cNvPr id="37" name="Text 35"/>
          <p:cNvSpPr/>
          <p:nvPr/>
        </p:nvSpPr>
        <p:spPr>
          <a:xfrm>
            <a:off x="66294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100%</a:t>
            </a:r>
            <a:endParaRPr lang="en-US" sz="2600" dirty="0"/>
          </a:p>
        </p:txBody>
      </p:sp>
      <p:sp>
        <p:nvSpPr>
          <p:cNvPr id="38" name="Text 36"/>
          <p:cNvSpPr/>
          <p:nvPr/>
        </p:nvSpPr>
        <p:spPr>
          <a:xfrm>
            <a:off x="66294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Unified Customer View</a:t>
            </a:r>
            <a:endParaRPr lang="en-US" sz="900" dirty="0"/>
          </a:p>
        </p:txBody>
      </p:sp>
      <p:sp>
        <p:nvSpPr>
          <p:cNvPr id="39" name="Shape 37"/>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1" name="Text 3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01</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Unified B2B and B2C Commerce</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Leading Multi-Channel Retailer</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Customer data siloed across Sales Cloud, Service Cloud, and legacy commerce platforms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Sales teams lacked visibility into online browsing behavior and purchase patterns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Service agents operated without full customer context, slowing resolution times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Manual B2B wholesale processes creating slow deal velocity</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Static B2C experiences with no personalized product recommendations</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Unified Commerce Cloud and Experience Cloud storefronts for both B2C and B2B partner portal</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Integrated Sales Cloud and Service Cloud with intelligent case routing for faster resolution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predictive product recommendation engine and intelligent lead scoring</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Automated B2B workflows embedded into the Salesforce platform</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Created a single customer data model connecting all channels</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35% faster sales cycles for B2B wholesale partners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20% average order value increase driven by cross-sell insights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40% service efficiency improvement in case resolution time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100% unified customer view achieved across all channels</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02</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Unified Commerce and Customer Experience</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National Retail Brand</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Shoppers browsed frequently but disengaged before purchasing due to irrelevant recommendations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Marketing teams analyzed behavior reactively, missing critical engagement windows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Siloed data across legacy e-commerce and CRM systems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Disconnected digital and physical store experiences</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a unified customer data layer aggregating web, mobile, and point-of-sale signals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real-time intent scoring to analyze shopper behavior patterns as they happen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omnichannel activation delivering personalized content instantly across digital and physical channels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Connected all touchpoints into a single, actionable customer profile</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22% conversion lift across digital channels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15% average order value increase through personalization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10,000+ events processed per second in real time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30% engagement rate improvement across all channels</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RETAIL &amp; E-COMMERCE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01</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Commerce Cloud</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End-to-end Salesforce Commerce Cloud implementation for B2B and B2C storefronts with subscription management and self-service portals.</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02</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Customer Data Platforms</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Unified customer data layers that aggregate signals from web, mobile, POS, and CRM into a single actionable profile.</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03</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Personalization Engines</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Real-time product recommendations and content personalization driven by behavioral signals and purchase history.</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04</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Inventory Intelligence</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Demand forecasting and inventory optimization that connect supply chain data to commerce platforms for accurate availability.</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05</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Visual Search</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Image-based product discovery that lets shoppers find items by uploading photos, improving conversion for visual-first categories.</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06</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Omnichannel Orchestration</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Seamless customer journeys across digital and physical channels with consistent messaging, pricing, and experience.</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RETAIL &amp; E-COMMERCE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07</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Loyalty &amp; Retention</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Customer loyalty programs and retention strategies built on Salesforce, with personalized rewards and engagement tracking.</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08</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Dynamic Pricing</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Real-time pricing optimization based on demand, competition, inventory levels, and customer segments.</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09</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In-Store Technology</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Connected in-store experiences including clienteling, mobile POS, and real-time inventory lookup for store associates.</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10</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Marketing Automation</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Automated campaign orchestration with customer segmentation, journey builders, and multi-channel delivery.</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11</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Revenue Analytics</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Comprehensive reporting and dashboards tracking revenue performance, customer lifetime value, and channel attribution.</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12</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Integration Services</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Connecting Salesforce with payment gateways, tax engines, ERP systems, and third-party marketplaces for seamless operations.</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772400" cy="457200"/>
          </a:xfrm>
          <a:prstGeom prst="rect">
            <a:avLst/>
          </a:prstGeom>
          <a:noFill/>
          <a:ln/>
        </p:spPr>
        <p:txBody>
          <a:bodyPr wrap="square" lIns="0" tIns="0" rIns="0" bIns="0" rtlCol="0" anchor="ctr"/>
          <a:lstStyle/>
          <a:p>
            <a:pPr indent="0" marL="0">
              <a:buNone/>
            </a:pPr>
            <a:r>
              <a:rPr lang="en-US" sz="2200" b="1" dirty="0">
                <a:solidFill>
                  <a:srgbClr val="FFFFFF"/>
                </a:solidFill>
                <a:latin typeface="Arial Black" pitchFamily="34" charset="0"/>
                <a:ea typeface="Arial Black" pitchFamily="34" charset="-122"/>
                <a:cs typeface="Arial Black" pitchFamily="34" charset="-120"/>
              </a:rPr>
              <a:t>Proven Results Across Retail Engagements</a:t>
            </a:r>
            <a:endParaRPr lang="en-US" sz="2200" dirty="0"/>
          </a:p>
        </p:txBody>
      </p:sp>
      <p:sp>
        <p:nvSpPr>
          <p:cNvPr id="3" name="Text 1"/>
          <p:cNvSpPr/>
          <p:nvPr/>
        </p:nvSpPr>
        <p:spPr>
          <a:xfrm>
            <a:off x="548640" y="777240"/>
            <a:ext cx="7315200" cy="274320"/>
          </a:xfrm>
          <a:prstGeom prst="rect">
            <a:avLst/>
          </a:prstGeom>
          <a:noFill/>
          <a:ln/>
        </p:spPr>
        <p:txBody>
          <a:bodyPr wrap="square" lIns="0" tIns="0" rIns="0" bIns="0" rtlCol="0" anchor="ctr"/>
          <a:lstStyle/>
          <a:p>
            <a:pPr indent="0" marL="0">
              <a:buNone/>
            </a:pPr>
            <a:r>
              <a:rPr lang="en-US" sz="1100" dirty="0">
                <a:solidFill>
                  <a:srgbClr val="A0B4D4"/>
                </a:solidFill>
                <a:latin typeface="Calibri" pitchFamily="34" charset="0"/>
                <a:ea typeface="Calibri" pitchFamily="34" charset="-122"/>
                <a:cs typeface="Calibri" pitchFamily="34" charset="-120"/>
              </a:rPr>
              <a:t>Measurable outcomes delivered for retail and e-commerce clients</a:t>
            </a:r>
            <a:endParaRPr lang="en-US" sz="1100" dirty="0"/>
          </a:p>
        </p:txBody>
      </p:sp>
      <p:sp>
        <p:nvSpPr>
          <p:cNvPr id="4" name="Shape 2"/>
          <p:cNvSpPr/>
          <p:nvPr/>
        </p:nvSpPr>
        <p:spPr>
          <a:xfrm>
            <a:off x="5029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5" name="Shape 3"/>
          <p:cNvSpPr/>
          <p:nvPr/>
        </p:nvSpPr>
        <p:spPr>
          <a:xfrm>
            <a:off x="502920" y="1234440"/>
            <a:ext cx="1874520" cy="54864"/>
          </a:xfrm>
          <a:prstGeom prst="rect">
            <a:avLst/>
          </a:prstGeom>
          <a:solidFill>
            <a:srgbClr val="F27A1A"/>
          </a:solidFill>
          <a:ln/>
        </p:spPr>
      </p:sp>
      <p:sp>
        <p:nvSpPr>
          <p:cNvPr id="6" name="Text 4"/>
          <p:cNvSpPr/>
          <p:nvPr/>
        </p:nvSpPr>
        <p:spPr>
          <a:xfrm>
            <a:off x="5029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35%</a:t>
            </a:r>
            <a:endParaRPr lang="en-US" sz="2800" dirty="0"/>
          </a:p>
        </p:txBody>
      </p:sp>
      <p:sp>
        <p:nvSpPr>
          <p:cNvPr id="7" name="Text 5"/>
          <p:cNvSpPr/>
          <p:nvPr/>
        </p:nvSpPr>
        <p:spPr>
          <a:xfrm>
            <a:off x="5029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Faster B2B</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Sales Cycles</a:t>
            </a:r>
            <a:endParaRPr lang="en-US" sz="1000" dirty="0"/>
          </a:p>
        </p:txBody>
      </p:sp>
      <p:sp>
        <p:nvSpPr>
          <p:cNvPr id="8" name="Text 6"/>
          <p:cNvSpPr/>
          <p:nvPr/>
        </p:nvSpPr>
        <p:spPr>
          <a:xfrm>
            <a:off x="5029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Wholesale partner deal velocity</a:t>
            </a:r>
            <a:endParaRPr lang="en-US" sz="800" dirty="0"/>
          </a:p>
        </p:txBody>
      </p:sp>
      <p:sp>
        <p:nvSpPr>
          <p:cNvPr id="9" name="Shape 7"/>
          <p:cNvSpPr/>
          <p:nvPr/>
        </p:nvSpPr>
        <p:spPr>
          <a:xfrm>
            <a:off x="25603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2560320" y="1234440"/>
            <a:ext cx="1874520" cy="54864"/>
          </a:xfrm>
          <a:prstGeom prst="rect">
            <a:avLst/>
          </a:prstGeom>
          <a:solidFill>
            <a:srgbClr val="F27A1A"/>
          </a:solidFill>
          <a:ln/>
        </p:spPr>
      </p:sp>
      <p:sp>
        <p:nvSpPr>
          <p:cNvPr id="11" name="Text 9"/>
          <p:cNvSpPr/>
          <p:nvPr/>
        </p:nvSpPr>
        <p:spPr>
          <a:xfrm>
            <a:off x="25603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22%</a:t>
            </a:r>
            <a:endParaRPr lang="en-US" sz="2800" dirty="0"/>
          </a:p>
        </p:txBody>
      </p:sp>
      <p:sp>
        <p:nvSpPr>
          <p:cNvPr id="12" name="Text 10"/>
          <p:cNvSpPr/>
          <p:nvPr/>
        </p:nvSpPr>
        <p:spPr>
          <a:xfrm>
            <a:off x="25603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Conversion</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Lift</a:t>
            </a:r>
            <a:endParaRPr lang="en-US" sz="1000" dirty="0"/>
          </a:p>
        </p:txBody>
      </p:sp>
      <p:sp>
        <p:nvSpPr>
          <p:cNvPr id="13" name="Text 11"/>
          <p:cNvSpPr/>
          <p:nvPr/>
        </p:nvSpPr>
        <p:spPr>
          <a:xfrm>
            <a:off x="25603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Online purchase completion rate</a:t>
            </a:r>
            <a:endParaRPr lang="en-US" sz="800" dirty="0"/>
          </a:p>
        </p:txBody>
      </p:sp>
      <p:sp>
        <p:nvSpPr>
          <p:cNvPr id="14" name="Shape 12"/>
          <p:cNvSpPr/>
          <p:nvPr/>
        </p:nvSpPr>
        <p:spPr>
          <a:xfrm>
            <a:off x="46177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5" name="Shape 13"/>
          <p:cNvSpPr/>
          <p:nvPr/>
        </p:nvSpPr>
        <p:spPr>
          <a:xfrm>
            <a:off x="4617720" y="1234440"/>
            <a:ext cx="1874520" cy="54864"/>
          </a:xfrm>
          <a:prstGeom prst="rect">
            <a:avLst/>
          </a:prstGeom>
          <a:solidFill>
            <a:srgbClr val="F27A1A"/>
          </a:solidFill>
          <a:ln/>
        </p:spPr>
      </p:sp>
      <p:sp>
        <p:nvSpPr>
          <p:cNvPr id="16" name="Text 14"/>
          <p:cNvSpPr/>
          <p:nvPr/>
        </p:nvSpPr>
        <p:spPr>
          <a:xfrm>
            <a:off x="46177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20%</a:t>
            </a:r>
            <a:endParaRPr lang="en-US" sz="2800" dirty="0"/>
          </a:p>
        </p:txBody>
      </p:sp>
      <p:sp>
        <p:nvSpPr>
          <p:cNvPr id="17" name="Text 15"/>
          <p:cNvSpPr/>
          <p:nvPr/>
        </p:nvSpPr>
        <p:spPr>
          <a:xfrm>
            <a:off x="46177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Average Order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Value Increase</a:t>
            </a:r>
            <a:endParaRPr lang="en-US" sz="1000" dirty="0"/>
          </a:p>
        </p:txBody>
      </p:sp>
      <p:sp>
        <p:nvSpPr>
          <p:cNvPr id="18" name="Text 16"/>
          <p:cNvSpPr/>
          <p:nvPr/>
        </p:nvSpPr>
        <p:spPr>
          <a:xfrm>
            <a:off x="46177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Driven by cross-sell insights</a:t>
            </a:r>
            <a:endParaRPr lang="en-US" sz="800" dirty="0"/>
          </a:p>
        </p:txBody>
      </p:sp>
      <p:sp>
        <p:nvSpPr>
          <p:cNvPr id="19" name="Shape 17"/>
          <p:cNvSpPr/>
          <p:nvPr/>
        </p:nvSpPr>
        <p:spPr>
          <a:xfrm>
            <a:off x="66751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0" name="Shape 18"/>
          <p:cNvSpPr/>
          <p:nvPr/>
        </p:nvSpPr>
        <p:spPr>
          <a:xfrm>
            <a:off x="6675120" y="1234440"/>
            <a:ext cx="1874520" cy="54864"/>
          </a:xfrm>
          <a:prstGeom prst="rect">
            <a:avLst/>
          </a:prstGeom>
          <a:solidFill>
            <a:srgbClr val="F27A1A"/>
          </a:solidFill>
          <a:ln/>
        </p:spPr>
      </p:sp>
      <p:sp>
        <p:nvSpPr>
          <p:cNvPr id="21" name="Text 19"/>
          <p:cNvSpPr/>
          <p:nvPr/>
        </p:nvSpPr>
        <p:spPr>
          <a:xfrm>
            <a:off x="66751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40%</a:t>
            </a:r>
            <a:endParaRPr lang="en-US" sz="2800" dirty="0"/>
          </a:p>
        </p:txBody>
      </p:sp>
      <p:sp>
        <p:nvSpPr>
          <p:cNvPr id="22" name="Text 20"/>
          <p:cNvSpPr/>
          <p:nvPr/>
        </p:nvSpPr>
        <p:spPr>
          <a:xfrm>
            <a:off x="66751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Service</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Efficiency</a:t>
            </a:r>
            <a:endParaRPr lang="en-US" sz="1000" dirty="0"/>
          </a:p>
        </p:txBody>
      </p:sp>
      <p:sp>
        <p:nvSpPr>
          <p:cNvPr id="23" name="Text 21"/>
          <p:cNvSpPr/>
          <p:nvPr/>
        </p:nvSpPr>
        <p:spPr>
          <a:xfrm>
            <a:off x="66751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Case resolution time improvement</a:t>
            </a:r>
            <a:endParaRPr lang="en-US" sz="800" dirty="0"/>
          </a:p>
        </p:txBody>
      </p:sp>
      <p:sp>
        <p:nvSpPr>
          <p:cNvPr id="24" name="Shape 22"/>
          <p:cNvSpPr/>
          <p:nvPr/>
        </p:nvSpPr>
        <p:spPr>
          <a:xfrm>
            <a:off x="5029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5" name="Shape 23"/>
          <p:cNvSpPr/>
          <p:nvPr/>
        </p:nvSpPr>
        <p:spPr>
          <a:xfrm>
            <a:off x="502920" y="2788920"/>
            <a:ext cx="1874520" cy="54864"/>
          </a:xfrm>
          <a:prstGeom prst="rect">
            <a:avLst/>
          </a:prstGeom>
          <a:solidFill>
            <a:srgbClr val="F27A1A"/>
          </a:solidFill>
          <a:ln/>
        </p:spPr>
      </p:sp>
      <p:sp>
        <p:nvSpPr>
          <p:cNvPr id="26" name="Text 24"/>
          <p:cNvSpPr/>
          <p:nvPr/>
        </p:nvSpPr>
        <p:spPr>
          <a:xfrm>
            <a:off x="5029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15%</a:t>
            </a:r>
            <a:endParaRPr lang="en-US" sz="2800" dirty="0"/>
          </a:p>
        </p:txBody>
      </p:sp>
      <p:sp>
        <p:nvSpPr>
          <p:cNvPr id="27" name="Text 25"/>
          <p:cNvSpPr/>
          <p:nvPr/>
        </p:nvSpPr>
        <p:spPr>
          <a:xfrm>
            <a:off x="5029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AOV Increase</a:t>
            </a:r>
            <a:endParaRPr lang="en-US" sz="1000" dirty="0"/>
          </a:p>
        </p:txBody>
      </p:sp>
      <p:sp>
        <p:nvSpPr>
          <p:cNvPr id="28" name="Text 26"/>
          <p:cNvSpPr/>
          <p:nvPr/>
        </p:nvSpPr>
        <p:spPr>
          <a:xfrm>
            <a:off x="5029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Through real-time personalization</a:t>
            </a:r>
            <a:endParaRPr lang="en-US" sz="800" dirty="0"/>
          </a:p>
        </p:txBody>
      </p:sp>
      <p:sp>
        <p:nvSpPr>
          <p:cNvPr id="29" name="Shape 27"/>
          <p:cNvSpPr/>
          <p:nvPr/>
        </p:nvSpPr>
        <p:spPr>
          <a:xfrm>
            <a:off x="25603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0" name="Shape 28"/>
          <p:cNvSpPr/>
          <p:nvPr/>
        </p:nvSpPr>
        <p:spPr>
          <a:xfrm>
            <a:off x="2560320" y="2788920"/>
            <a:ext cx="1874520" cy="54864"/>
          </a:xfrm>
          <a:prstGeom prst="rect">
            <a:avLst/>
          </a:prstGeom>
          <a:solidFill>
            <a:srgbClr val="F27A1A"/>
          </a:solidFill>
          <a:ln/>
        </p:spPr>
      </p:sp>
      <p:sp>
        <p:nvSpPr>
          <p:cNvPr id="31" name="Text 29"/>
          <p:cNvSpPr/>
          <p:nvPr/>
        </p:nvSpPr>
        <p:spPr>
          <a:xfrm>
            <a:off x="25603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30%</a:t>
            </a:r>
            <a:endParaRPr lang="en-US" sz="2800" dirty="0"/>
          </a:p>
        </p:txBody>
      </p:sp>
      <p:sp>
        <p:nvSpPr>
          <p:cNvPr id="32" name="Text 30"/>
          <p:cNvSpPr/>
          <p:nvPr/>
        </p:nvSpPr>
        <p:spPr>
          <a:xfrm>
            <a:off x="25603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Engagement</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Improvement</a:t>
            </a:r>
            <a:endParaRPr lang="en-US" sz="1000" dirty="0"/>
          </a:p>
        </p:txBody>
      </p:sp>
      <p:sp>
        <p:nvSpPr>
          <p:cNvPr id="33" name="Text 31"/>
          <p:cNvSpPr/>
          <p:nvPr/>
        </p:nvSpPr>
        <p:spPr>
          <a:xfrm>
            <a:off x="25603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Customer interaction uplift</a:t>
            </a:r>
            <a:endParaRPr lang="en-US" sz="800" dirty="0"/>
          </a:p>
        </p:txBody>
      </p:sp>
      <p:sp>
        <p:nvSpPr>
          <p:cNvPr id="34" name="Shape 32"/>
          <p:cNvSpPr/>
          <p:nvPr/>
        </p:nvSpPr>
        <p:spPr>
          <a:xfrm>
            <a:off x="46177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5" name="Shape 33"/>
          <p:cNvSpPr/>
          <p:nvPr/>
        </p:nvSpPr>
        <p:spPr>
          <a:xfrm>
            <a:off x="4617720" y="2788920"/>
            <a:ext cx="1874520" cy="54864"/>
          </a:xfrm>
          <a:prstGeom prst="rect">
            <a:avLst/>
          </a:prstGeom>
          <a:solidFill>
            <a:srgbClr val="F27A1A"/>
          </a:solidFill>
          <a:ln/>
        </p:spPr>
      </p:sp>
      <p:sp>
        <p:nvSpPr>
          <p:cNvPr id="36" name="Text 34"/>
          <p:cNvSpPr/>
          <p:nvPr/>
        </p:nvSpPr>
        <p:spPr>
          <a:xfrm>
            <a:off x="46177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10K+</a:t>
            </a:r>
            <a:endParaRPr lang="en-US" sz="2800" dirty="0"/>
          </a:p>
        </p:txBody>
      </p:sp>
      <p:sp>
        <p:nvSpPr>
          <p:cNvPr id="37" name="Text 35"/>
          <p:cNvSpPr/>
          <p:nvPr/>
        </p:nvSpPr>
        <p:spPr>
          <a:xfrm>
            <a:off x="46177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Events Per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Second</a:t>
            </a:r>
            <a:endParaRPr lang="en-US" sz="1000" dirty="0"/>
          </a:p>
        </p:txBody>
      </p:sp>
      <p:sp>
        <p:nvSpPr>
          <p:cNvPr id="38" name="Text 36"/>
          <p:cNvSpPr/>
          <p:nvPr/>
        </p:nvSpPr>
        <p:spPr>
          <a:xfrm>
            <a:off x="46177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Real-time data processing</a:t>
            </a:r>
            <a:endParaRPr lang="en-US" sz="800" dirty="0"/>
          </a:p>
        </p:txBody>
      </p:sp>
      <p:sp>
        <p:nvSpPr>
          <p:cNvPr id="39" name="Shape 37"/>
          <p:cNvSpPr/>
          <p:nvPr/>
        </p:nvSpPr>
        <p:spPr>
          <a:xfrm>
            <a:off x="66751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0" name="Shape 38"/>
          <p:cNvSpPr/>
          <p:nvPr/>
        </p:nvSpPr>
        <p:spPr>
          <a:xfrm>
            <a:off x="6675120" y="2788920"/>
            <a:ext cx="1874520" cy="54864"/>
          </a:xfrm>
          <a:prstGeom prst="rect">
            <a:avLst/>
          </a:prstGeom>
          <a:solidFill>
            <a:srgbClr val="F27A1A"/>
          </a:solidFill>
          <a:ln/>
        </p:spPr>
      </p:sp>
      <p:sp>
        <p:nvSpPr>
          <p:cNvPr id="41" name="Text 39"/>
          <p:cNvSpPr/>
          <p:nvPr/>
        </p:nvSpPr>
        <p:spPr>
          <a:xfrm>
            <a:off x="66751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100%</a:t>
            </a:r>
            <a:endParaRPr lang="en-US" sz="2800" dirty="0"/>
          </a:p>
        </p:txBody>
      </p:sp>
      <p:sp>
        <p:nvSpPr>
          <p:cNvPr id="42" name="Text 40"/>
          <p:cNvSpPr/>
          <p:nvPr/>
        </p:nvSpPr>
        <p:spPr>
          <a:xfrm>
            <a:off x="66751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Unified</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Customer View</a:t>
            </a:r>
            <a:endParaRPr lang="en-US" sz="1000" dirty="0"/>
          </a:p>
        </p:txBody>
      </p:sp>
      <p:sp>
        <p:nvSpPr>
          <p:cNvPr id="43" name="Text 41"/>
          <p:cNvSpPr/>
          <p:nvPr/>
        </p:nvSpPr>
        <p:spPr>
          <a:xfrm>
            <a:off x="66751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Single source of truth achieved</a:t>
            </a:r>
            <a:endParaRPr lang="en-US" sz="800" dirty="0"/>
          </a:p>
        </p:txBody>
      </p:sp>
      <p:sp>
        <p:nvSpPr>
          <p:cNvPr id="44" name="Shape 42"/>
          <p:cNvSpPr/>
          <p:nvPr/>
        </p:nvSpPr>
        <p:spPr>
          <a:xfrm>
            <a:off x="0" y="4681728"/>
            <a:ext cx="9144000" cy="461772"/>
          </a:xfrm>
          <a:prstGeom prst="rect">
            <a:avLst/>
          </a:prstGeom>
          <a:solidFill>
            <a:srgbClr val="0A1235"/>
          </a:solidFill>
          <a:ln/>
        </p:spPr>
      </p:sp>
      <p:pic>
        <p:nvPicPr>
          <p:cNvPr id="45"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6" name="Text 43"/>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31520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Black" pitchFamily="34" charset="0"/>
                <a:ea typeface="Arial Black" pitchFamily="34" charset="-122"/>
                <a:cs typeface="Arial Black" pitchFamily="34" charset="-120"/>
              </a:rPr>
              <a:t>Why </a:t>
            </a:r>
            <a:pPr indent="0" marL="0">
              <a:buNone/>
            </a:pPr>
            <a:r>
              <a:rPr lang="en-US" sz="3000" b="1" dirty="0">
                <a:solidFill>
                  <a:srgbClr val="F27A1A"/>
                </a:solidFill>
                <a:latin typeface="Arial Black" pitchFamily="34" charset="0"/>
                <a:ea typeface="Arial Black" pitchFamily="34" charset="-122"/>
                <a:cs typeface="Arial Black" pitchFamily="34" charset="-120"/>
              </a:rPr>
              <a:t>ConnexR?</a:t>
            </a:r>
            <a:endParaRPr lang="en-US" sz="3000" dirty="0"/>
          </a:p>
        </p:txBody>
      </p:sp>
      <p:sp>
        <p:nvSpPr>
          <p:cNvPr id="3" name="Shape 1"/>
          <p:cNvSpPr/>
          <p:nvPr/>
        </p:nvSpPr>
        <p:spPr>
          <a:xfrm>
            <a:off x="5486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05840"/>
            <a:ext cx="54864" cy="1463040"/>
          </a:xfrm>
          <a:prstGeom prst="rect">
            <a:avLst/>
          </a:prstGeom>
          <a:solidFill>
            <a:srgbClr val="F27A1A"/>
          </a:solidFill>
          <a:ln/>
        </p:spPr>
      </p:sp>
      <p:sp>
        <p:nvSpPr>
          <p:cNvPr id="5" name="Shape 3"/>
          <p:cNvSpPr/>
          <p:nvPr/>
        </p:nvSpPr>
        <p:spPr>
          <a:xfrm>
            <a:off x="731520" y="1143000"/>
            <a:ext cx="365760" cy="365760"/>
          </a:xfrm>
          <a:prstGeom prst="ellipse">
            <a:avLst/>
          </a:prstGeom>
          <a:solidFill>
            <a:srgbClr val="F27A1A"/>
          </a:solidFill>
          <a:ln/>
        </p:spPr>
      </p:sp>
      <p:sp>
        <p:nvSpPr>
          <p:cNvPr id="6" name="Text 4"/>
          <p:cNvSpPr/>
          <p:nvPr/>
        </p:nvSpPr>
        <p:spPr>
          <a:xfrm>
            <a:off x="7315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01</a:t>
            </a:r>
            <a:endParaRPr lang="en-US" sz="1400" dirty="0"/>
          </a:p>
        </p:txBody>
      </p:sp>
      <p:sp>
        <p:nvSpPr>
          <p:cNvPr id="7" name="Text 5"/>
          <p:cNvSpPr/>
          <p:nvPr/>
        </p:nvSpPr>
        <p:spPr>
          <a:xfrm>
            <a:off x="12344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Retail Domain Expertise</a:t>
            </a:r>
            <a:endParaRPr lang="en-US" sz="1300" dirty="0"/>
          </a:p>
        </p:txBody>
      </p:sp>
      <p:sp>
        <p:nvSpPr>
          <p:cNvPr id="8" name="Text 6"/>
          <p:cNvSpPr/>
          <p:nvPr/>
        </p:nvSpPr>
        <p:spPr>
          <a:xfrm>
            <a:off x="7315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Deep experience across B2B wholesale and B2C direct-to-consumer commerce, with a strong understanding of omnichannel retail operations and customer engagement strategies.</a:t>
            </a:r>
            <a:endParaRPr lang="en-US" sz="1000" dirty="0"/>
          </a:p>
        </p:txBody>
      </p:sp>
      <p:sp>
        <p:nvSpPr>
          <p:cNvPr id="9" name="Shape 7"/>
          <p:cNvSpPr/>
          <p:nvPr/>
        </p:nvSpPr>
        <p:spPr>
          <a:xfrm>
            <a:off x="46634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4663440" y="1005840"/>
            <a:ext cx="54864" cy="1463040"/>
          </a:xfrm>
          <a:prstGeom prst="rect">
            <a:avLst/>
          </a:prstGeom>
          <a:solidFill>
            <a:srgbClr val="F27A1A"/>
          </a:solidFill>
          <a:ln/>
        </p:spPr>
      </p:sp>
      <p:sp>
        <p:nvSpPr>
          <p:cNvPr id="11" name="Shape 9"/>
          <p:cNvSpPr/>
          <p:nvPr/>
        </p:nvSpPr>
        <p:spPr>
          <a:xfrm>
            <a:off x="4846320" y="1143000"/>
            <a:ext cx="365760" cy="365760"/>
          </a:xfrm>
          <a:prstGeom prst="ellipse">
            <a:avLst/>
          </a:prstGeom>
          <a:solidFill>
            <a:srgbClr val="F27A1A"/>
          </a:solidFill>
          <a:ln/>
        </p:spPr>
      </p:sp>
      <p:sp>
        <p:nvSpPr>
          <p:cNvPr id="12" name="Text 10"/>
          <p:cNvSpPr/>
          <p:nvPr/>
        </p:nvSpPr>
        <p:spPr>
          <a:xfrm>
            <a:off x="48463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02</a:t>
            </a:r>
            <a:endParaRPr lang="en-US" sz="1400" dirty="0"/>
          </a:p>
        </p:txBody>
      </p:sp>
      <p:sp>
        <p:nvSpPr>
          <p:cNvPr id="13" name="Text 11"/>
          <p:cNvSpPr/>
          <p:nvPr/>
        </p:nvSpPr>
        <p:spPr>
          <a:xfrm>
            <a:off x="53492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Salesforce Commerce Specialists</a:t>
            </a:r>
            <a:endParaRPr lang="en-US" sz="1300" dirty="0"/>
          </a:p>
        </p:txBody>
      </p:sp>
      <p:sp>
        <p:nvSpPr>
          <p:cNvPr id="14" name="Text 12"/>
          <p:cNvSpPr/>
          <p:nvPr/>
        </p:nvSpPr>
        <p:spPr>
          <a:xfrm>
            <a:off x="48463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Proven delivery on Commerce Cloud, Experience Cloud, Sales Cloud, and Service Cloud integrations, building unified platforms that connect every customer touchpoint.</a:t>
            </a:r>
            <a:endParaRPr lang="en-US" sz="1000" dirty="0"/>
          </a:p>
        </p:txBody>
      </p:sp>
      <p:sp>
        <p:nvSpPr>
          <p:cNvPr id="15" name="Shape 13"/>
          <p:cNvSpPr/>
          <p:nvPr/>
        </p:nvSpPr>
        <p:spPr>
          <a:xfrm>
            <a:off x="5486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6" name="Shape 14"/>
          <p:cNvSpPr/>
          <p:nvPr/>
        </p:nvSpPr>
        <p:spPr>
          <a:xfrm>
            <a:off x="548640" y="2743200"/>
            <a:ext cx="54864" cy="1463040"/>
          </a:xfrm>
          <a:prstGeom prst="rect">
            <a:avLst/>
          </a:prstGeom>
          <a:solidFill>
            <a:srgbClr val="F27A1A"/>
          </a:solidFill>
          <a:ln/>
        </p:spPr>
      </p:sp>
      <p:sp>
        <p:nvSpPr>
          <p:cNvPr id="17" name="Shape 15"/>
          <p:cNvSpPr/>
          <p:nvPr/>
        </p:nvSpPr>
        <p:spPr>
          <a:xfrm>
            <a:off x="731520" y="2880360"/>
            <a:ext cx="365760" cy="365760"/>
          </a:xfrm>
          <a:prstGeom prst="ellipse">
            <a:avLst/>
          </a:prstGeom>
          <a:solidFill>
            <a:srgbClr val="F27A1A"/>
          </a:solidFill>
          <a:ln/>
        </p:spPr>
      </p:sp>
      <p:sp>
        <p:nvSpPr>
          <p:cNvPr id="18" name="Text 16"/>
          <p:cNvSpPr/>
          <p:nvPr/>
        </p:nvSpPr>
        <p:spPr>
          <a:xfrm>
            <a:off x="7315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03</a:t>
            </a:r>
            <a:endParaRPr lang="en-US" sz="1400" dirty="0"/>
          </a:p>
        </p:txBody>
      </p:sp>
      <p:sp>
        <p:nvSpPr>
          <p:cNvPr id="19" name="Text 17"/>
          <p:cNvSpPr/>
          <p:nvPr/>
        </p:nvSpPr>
        <p:spPr>
          <a:xfrm>
            <a:off x="12344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Data-Driven Delivery</a:t>
            </a:r>
            <a:endParaRPr lang="en-US" sz="1300" dirty="0"/>
          </a:p>
        </p:txBody>
      </p:sp>
      <p:sp>
        <p:nvSpPr>
          <p:cNvPr id="20" name="Text 18"/>
          <p:cNvSpPr/>
          <p:nvPr/>
        </p:nvSpPr>
        <p:spPr>
          <a:xfrm>
            <a:off x="7315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We build unified customer data layers and real-time personalization engines that turn fragmented data into actionable insights and measurable revenue growth.</a:t>
            </a:r>
            <a:endParaRPr lang="en-US" sz="1000" dirty="0"/>
          </a:p>
        </p:txBody>
      </p:sp>
      <p:sp>
        <p:nvSpPr>
          <p:cNvPr id="21" name="Shape 19"/>
          <p:cNvSpPr/>
          <p:nvPr/>
        </p:nvSpPr>
        <p:spPr>
          <a:xfrm>
            <a:off x="46634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2" name="Shape 20"/>
          <p:cNvSpPr/>
          <p:nvPr/>
        </p:nvSpPr>
        <p:spPr>
          <a:xfrm>
            <a:off x="4663440" y="2743200"/>
            <a:ext cx="54864" cy="1463040"/>
          </a:xfrm>
          <a:prstGeom prst="rect">
            <a:avLst/>
          </a:prstGeom>
          <a:solidFill>
            <a:srgbClr val="F27A1A"/>
          </a:solidFill>
          <a:ln/>
        </p:spPr>
      </p:sp>
      <p:sp>
        <p:nvSpPr>
          <p:cNvPr id="23" name="Shape 21"/>
          <p:cNvSpPr/>
          <p:nvPr/>
        </p:nvSpPr>
        <p:spPr>
          <a:xfrm>
            <a:off x="4846320" y="2880360"/>
            <a:ext cx="365760" cy="365760"/>
          </a:xfrm>
          <a:prstGeom prst="ellipse">
            <a:avLst/>
          </a:prstGeom>
          <a:solidFill>
            <a:srgbClr val="F27A1A"/>
          </a:solidFill>
          <a:ln/>
        </p:spPr>
      </p:sp>
      <p:sp>
        <p:nvSpPr>
          <p:cNvPr id="24" name="Text 22"/>
          <p:cNvSpPr/>
          <p:nvPr/>
        </p:nvSpPr>
        <p:spPr>
          <a:xfrm>
            <a:off x="48463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04</a:t>
            </a:r>
            <a:endParaRPr lang="en-US" sz="1400" dirty="0"/>
          </a:p>
        </p:txBody>
      </p:sp>
      <p:sp>
        <p:nvSpPr>
          <p:cNvPr id="25" name="Text 23"/>
          <p:cNvSpPr/>
          <p:nvPr/>
        </p:nvSpPr>
        <p:spPr>
          <a:xfrm>
            <a:off x="53492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Measurable Business Outcomes</a:t>
            </a:r>
            <a:endParaRPr lang="en-US" sz="1300" dirty="0"/>
          </a:p>
        </p:txBody>
      </p:sp>
      <p:sp>
        <p:nvSpPr>
          <p:cNvPr id="26" name="Text 24"/>
          <p:cNvSpPr/>
          <p:nvPr/>
        </p:nvSpPr>
        <p:spPr>
          <a:xfrm>
            <a:off x="48463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engagement targets quantifiable results: higher conversion rates, faster sales cycles, increased order values, and improved service efficiency.</a:t>
            </a:r>
            <a:endParaRPr lang="en-US" sz="1000" dirty="0"/>
          </a:p>
        </p:txBody>
      </p:sp>
      <p:sp>
        <p:nvSpPr>
          <p:cNvPr id="27" name="Shape 25"/>
          <p:cNvSpPr/>
          <p:nvPr/>
        </p:nvSpPr>
        <p:spPr>
          <a:xfrm>
            <a:off x="2743200" y="4114800"/>
            <a:ext cx="3657600" cy="411480"/>
          </a:xfrm>
          <a:prstGeom prst="rect">
            <a:avLst/>
          </a:prstGeom>
          <a:solidFill>
            <a:srgbClr val="F27A1A"/>
          </a:solidFill>
          <a:ln/>
        </p:spPr>
      </p:sp>
      <p:sp>
        <p:nvSpPr>
          <p:cNvPr id="28" name="Text 26"/>
          <p:cNvSpPr/>
          <p:nvPr/>
        </p:nvSpPr>
        <p:spPr>
          <a:xfrm>
            <a:off x="2743200" y="4114800"/>
            <a:ext cx="3657600" cy="41148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Let's Build Something Great Together</a:t>
            </a:r>
            <a:endParaRPr lang="en-US" sz="1200" dirty="0"/>
          </a:p>
        </p:txBody>
      </p:sp>
      <p:sp>
        <p:nvSpPr>
          <p:cNvPr id="29" name="Shape 27"/>
          <p:cNvSpPr/>
          <p:nvPr/>
        </p:nvSpPr>
        <p:spPr>
          <a:xfrm>
            <a:off x="0" y="4681728"/>
            <a:ext cx="9144000" cy="461772"/>
          </a:xfrm>
          <a:prstGeom prst="rect">
            <a:avLst/>
          </a:prstGeom>
          <a:solidFill>
            <a:srgbClr val="0A1235"/>
          </a:solidFill>
          <a:ln/>
        </p:spPr>
      </p:sp>
      <p:pic>
        <p:nvPicPr>
          <p:cNvPr id="3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31" name="Text 2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ConnexR: Retail &amp; E-Commerce Salesforce Solutions</dc:title>
  <dc:subject>PptxGenJS Presentation</dc:subject>
  <dc:creator>ConnexR</dc:creator>
  <cp:lastModifiedBy>ConnexR</cp:lastModifiedBy>
  <cp:revision>1</cp:revision>
  <dcterms:created xsi:type="dcterms:W3CDTF">2026-04-01T15:56:59Z</dcterms:created>
  <dcterms:modified xsi:type="dcterms:W3CDTF">2026-04-01T15:56:59Z</dcterms:modified>
</cp:coreProperties>
</file>